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95" r:id="rId2"/>
  </p:sldMasterIdLst>
  <p:notesMasterIdLst>
    <p:notesMasterId r:id="rId140"/>
  </p:notesMasterIdLst>
  <p:sldIdLst>
    <p:sldId id="1654" r:id="rId3"/>
    <p:sldId id="1655" r:id="rId4"/>
    <p:sldId id="1533" r:id="rId5"/>
    <p:sldId id="1550" r:id="rId6"/>
    <p:sldId id="1534" r:id="rId7"/>
    <p:sldId id="1539" r:id="rId8"/>
    <p:sldId id="1536" r:id="rId9"/>
    <p:sldId id="1656" r:id="rId10"/>
    <p:sldId id="1537" r:id="rId11"/>
    <p:sldId id="1657" r:id="rId12"/>
    <p:sldId id="1540" r:id="rId13"/>
    <p:sldId id="1552" r:id="rId14"/>
    <p:sldId id="1543" r:id="rId15"/>
    <p:sldId id="1554" r:id="rId16"/>
    <p:sldId id="1551" r:id="rId17"/>
    <p:sldId id="1544" r:id="rId18"/>
    <p:sldId id="1548" r:id="rId19"/>
    <p:sldId id="1553" r:id="rId20"/>
    <p:sldId id="1549" r:id="rId21"/>
    <p:sldId id="1658" r:id="rId22"/>
    <p:sldId id="1556" r:id="rId23"/>
    <p:sldId id="1557" r:id="rId24"/>
    <p:sldId id="1559" r:id="rId25"/>
    <p:sldId id="1560" r:id="rId26"/>
    <p:sldId id="1561" r:id="rId27"/>
    <p:sldId id="1562" r:id="rId28"/>
    <p:sldId id="1563" r:id="rId29"/>
    <p:sldId id="1564" r:id="rId30"/>
    <p:sldId id="1565" r:id="rId31"/>
    <p:sldId id="1566" r:id="rId32"/>
    <p:sldId id="1567" r:id="rId33"/>
    <p:sldId id="1568" r:id="rId34"/>
    <p:sldId id="1569" r:id="rId35"/>
    <p:sldId id="1570" r:id="rId36"/>
    <p:sldId id="1571" r:id="rId37"/>
    <p:sldId id="1572" r:id="rId38"/>
    <p:sldId id="1573" r:id="rId39"/>
    <p:sldId id="1574" r:id="rId40"/>
    <p:sldId id="1575" r:id="rId41"/>
    <p:sldId id="1576" r:id="rId42"/>
    <p:sldId id="1577" r:id="rId43"/>
    <p:sldId id="1578" r:id="rId44"/>
    <p:sldId id="1659" r:id="rId45"/>
    <p:sldId id="1579" r:id="rId46"/>
    <p:sldId id="1580" r:id="rId47"/>
    <p:sldId id="1581" r:id="rId48"/>
    <p:sldId id="1582" r:id="rId49"/>
    <p:sldId id="1583" r:id="rId50"/>
    <p:sldId id="1584" r:id="rId51"/>
    <p:sldId id="1585" r:id="rId52"/>
    <p:sldId id="1586" r:id="rId53"/>
    <p:sldId id="1587" r:id="rId54"/>
    <p:sldId id="1588" r:id="rId55"/>
    <p:sldId id="1589" r:id="rId56"/>
    <p:sldId id="1590" r:id="rId57"/>
    <p:sldId id="1591" r:id="rId58"/>
    <p:sldId id="1592" r:id="rId59"/>
    <p:sldId id="1593" r:id="rId60"/>
    <p:sldId id="1594" r:id="rId61"/>
    <p:sldId id="1595" r:id="rId62"/>
    <p:sldId id="1596" r:id="rId63"/>
    <p:sldId id="1597" r:id="rId64"/>
    <p:sldId id="1598" r:id="rId65"/>
    <p:sldId id="1599" r:id="rId66"/>
    <p:sldId id="1600" r:id="rId67"/>
    <p:sldId id="1601" r:id="rId68"/>
    <p:sldId id="1602" r:id="rId69"/>
    <p:sldId id="1603" r:id="rId70"/>
    <p:sldId id="1604" r:id="rId71"/>
    <p:sldId id="1605" r:id="rId72"/>
    <p:sldId id="1606" r:id="rId73"/>
    <p:sldId id="1607" r:id="rId74"/>
    <p:sldId id="1608" r:id="rId75"/>
    <p:sldId id="1609" r:id="rId76"/>
    <p:sldId id="1610" r:id="rId77"/>
    <p:sldId id="1611" r:id="rId78"/>
    <p:sldId id="1612" r:id="rId79"/>
    <p:sldId id="1613" r:id="rId80"/>
    <p:sldId id="1614" r:id="rId81"/>
    <p:sldId id="1615" r:id="rId82"/>
    <p:sldId id="1616" r:id="rId83"/>
    <p:sldId id="1617" r:id="rId84"/>
    <p:sldId id="1618" r:id="rId85"/>
    <p:sldId id="1619" r:id="rId86"/>
    <p:sldId id="1620" r:id="rId87"/>
    <p:sldId id="1621" r:id="rId88"/>
    <p:sldId id="1622" r:id="rId89"/>
    <p:sldId id="1623" r:id="rId90"/>
    <p:sldId id="1624" r:id="rId91"/>
    <p:sldId id="1625" r:id="rId92"/>
    <p:sldId id="1626" r:id="rId93"/>
    <p:sldId id="1627" r:id="rId94"/>
    <p:sldId id="1628" r:id="rId95"/>
    <p:sldId id="1629" r:id="rId96"/>
    <p:sldId id="1630" r:id="rId97"/>
    <p:sldId id="1631" r:id="rId98"/>
    <p:sldId id="1632" r:id="rId99"/>
    <p:sldId id="1633" r:id="rId100"/>
    <p:sldId id="1661" r:id="rId101"/>
    <p:sldId id="1662" r:id="rId102"/>
    <p:sldId id="1663" r:id="rId103"/>
    <p:sldId id="1664" r:id="rId104"/>
    <p:sldId id="1665" r:id="rId105"/>
    <p:sldId id="1634" r:id="rId106"/>
    <p:sldId id="1704" r:id="rId107"/>
    <p:sldId id="1666" r:id="rId108"/>
    <p:sldId id="1669" r:id="rId109"/>
    <p:sldId id="1670" r:id="rId110"/>
    <p:sldId id="1671" r:id="rId111"/>
    <p:sldId id="1672" r:id="rId112"/>
    <p:sldId id="1691" r:id="rId113"/>
    <p:sldId id="1692" r:id="rId114"/>
    <p:sldId id="1693" r:id="rId115"/>
    <p:sldId id="1694" r:id="rId116"/>
    <p:sldId id="1695" r:id="rId117"/>
    <p:sldId id="1696" r:id="rId118"/>
    <p:sldId id="1697" r:id="rId119"/>
    <p:sldId id="1698" r:id="rId120"/>
    <p:sldId id="1699" r:id="rId121"/>
    <p:sldId id="1700" r:id="rId122"/>
    <p:sldId id="1701" r:id="rId123"/>
    <p:sldId id="1702" r:id="rId124"/>
    <p:sldId id="1703" r:id="rId125"/>
    <p:sldId id="1635" r:id="rId126"/>
    <p:sldId id="1642" r:id="rId127"/>
    <p:sldId id="1643" r:id="rId128"/>
    <p:sldId id="1644" r:id="rId129"/>
    <p:sldId id="1645" r:id="rId130"/>
    <p:sldId id="1646" r:id="rId131"/>
    <p:sldId id="1647" r:id="rId132"/>
    <p:sldId id="1648" r:id="rId133"/>
    <p:sldId id="1649" r:id="rId134"/>
    <p:sldId id="1650" r:id="rId135"/>
    <p:sldId id="1651" r:id="rId136"/>
    <p:sldId id="1667" r:id="rId137"/>
    <p:sldId id="1652" r:id="rId138"/>
    <p:sldId id="1653" r:id="rId1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39EAA499-D6E1-4B08-B4A5-A3DBF85868F1}">
          <p14:sldIdLst>
            <p14:sldId id="1654"/>
            <p14:sldId id="1655"/>
            <p14:sldId id="1533"/>
            <p14:sldId id="1550"/>
            <p14:sldId id="1534"/>
            <p14:sldId id="1539"/>
            <p14:sldId id="1536"/>
            <p14:sldId id="1656"/>
            <p14:sldId id="1537"/>
            <p14:sldId id="1657"/>
            <p14:sldId id="1540"/>
            <p14:sldId id="1552"/>
            <p14:sldId id="1543"/>
            <p14:sldId id="1554"/>
            <p14:sldId id="1551"/>
            <p14:sldId id="1544"/>
            <p14:sldId id="1548"/>
            <p14:sldId id="1553"/>
            <p14:sldId id="1549"/>
          </p14:sldIdLst>
        </p14:section>
        <p14:section name="Untitled Section" id="{D7A3D472-B761-4A3F-8C38-BA678CA805B5}">
          <p14:sldIdLst>
            <p14:sldId id="1658"/>
            <p14:sldId id="1556"/>
            <p14:sldId id="1557"/>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659"/>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61"/>
            <p14:sldId id="1662"/>
            <p14:sldId id="1663"/>
            <p14:sldId id="1664"/>
            <p14:sldId id="1665"/>
            <p14:sldId id="1634"/>
          </p14:sldIdLst>
        </p14:section>
        <p14:section name="Untitled Section" id="{0857BA2C-22DD-4445-B6E2-B424004201EB}">
          <p14:sldIdLst>
            <p14:sldId id="1704"/>
            <p14:sldId id="1666"/>
            <p14:sldId id="1669"/>
            <p14:sldId id="1670"/>
            <p14:sldId id="1671"/>
            <p14:sldId id="1672"/>
            <p14:sldId id="1691"/>
            <p14:sldId id="1692"/>
            <p14:sldId id="1693"/>
            <p14:sldId id="1694"/>
            <p14:sldId id="1695"/>
            <p14:sldId id="1696"/>
            <p14:sldId id="1697"/>
            <p14:sldId id="1698"/>
            <p14:sldId id="1699"/>
            <p14:sldId id="1700"/>
            <p14:sldId id="1701"/>
            <p14:sldId id="1702"/>
            <p14:sldId id="1703"/>
          </p14:sldIdLst>
        </p14:section>
        <p14:section name="Untitled Section" id="{C773A5BF-E190-4F87-8BF1-3E5969A3107D}">
          <p14:sldIdLst>
            <p14:sldId id="1635"/>
            <p14:sldId id="1642"/>
            <p14:sldId id="1643"/>
            <p14:sldId id="1644"/>
            <p14:sldId id="1645"/>
            <p14:sldId id="1646"/>
            <p14:sldId id="1647"/>
            <p14:sldId id="1648"/>
            <p14:sldId id="1649"/>
            <p14:sldId id="1650"/>
            <p14:sldId id="1651"/>
            <p14:sldId id="1667"/>
            <p14:sldId id="1652"/>
            <p14:sldId id="16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0C0C0"/>
    <a:srgbClr val="3333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0" autoAdjust="0"/>
    <p:restoredTop sz="61359" autoAdjust="0"/>
  </p:normalViewPr>
  <p:slideViewPr>
    <p:cSldViewPr>
      <p:cViewPr varScale="1">
        <p:scale>
          <a:sx n="43" d="100"/>
          <a:sy n="43" d="100"/>
        </p:scale>
        <p:origin x="1620" y="27"/>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4575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19B588C-5F64-4A7E-A9D5-0F4F343FCB3D}" type="datetimeFigureOut">
              <a:rPr lang="en-US"/>
              <a:pPr>
                <a:defRPr/>
              </a:pPr>
              <a:t>10/20/2020</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C9C89CB-F400-4317-937D-CCB9628B7386}" type="slidenum">
              <a:rPr lang="en-CA"/>
              <a:pPr>
                <a:defRPr/>
              </a:pPr>
              <a:t>‹#›</a:t>
            </a:fld>
            <a:endParaRPr lang="en-CA"/>
          </a:p>
        </p:txBody>
      </p:sp>
    </p:spTree>
    <p:extLst>
      <p:ext uri="{BB962C8B-B14F-4D97-AF65-F5344CB8AC3E}">
        <p14:creationId xmlns:p14="http://schemas.microsoft.com/office/powerpoint/2010/main" val="2078507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07640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4D7384-6479-4DA3-8C26-ED0590273752}" type="slidenum">
              <a:rPr lang="en-CA" smtClean="0"/>
              <a:pPr>
                <a:defRPr/>
              </a:pPr>
              <a:t>11</a:t>
            </a:fld>
            <a:endParaRPr lang="en-CA"/>
          </a:p>
        </p:txBody>
      </p:sp>
    </p:spTree>
    <p:extLst>
      <p:ext uri="{BB962C8B-B14F-4D97-AF65-F5344CB8AC3E}">
        <p14:creationId xmlns:p14="http://schemas.microsoft.com/office/powerpoint/2010/main" val="3702471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59A87AB-EDF7-4287-B957-13751F581027}" type="slidenum">
              <a:rPr lang="en-CA" smtClean="0"/>
              <a:pPr>
                <a:defRPr/>
              </a:pPr>
              <a:t>112</a:t>
            </a:fld>
            <a:endParaRPr lang="en-CA"/>
          </a:p>
        </p:txBody>
      </p:sp>
    </p:spTree>
    <p:extLst>
      <p:ext uri="{BB962C8B-B14F-4D97-AF65-F5344CB8AC3E}">
        <p14:creationId xmlns:p14="http://schemas.microsoft.com/office/powerpoint/2010/main" val="26705063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0C840B-467B-415D-92DA-DA0DBA73B2B1}" type="slidenum">
              <a:rPr lang="en-CA" smtClean="0"/>
              <a:pPr>
                <a:defRPr/>
              </a:pPr>
              <a:t>113</a:t>
            </a:fld>
            <a:endParaRPr lang="en-CA"/>
          </a:p>
        </p:txBody>
      </p:sp>
    </p:spTree>
    <p:extLst>
      <p:ext uri="{BB962C8B-B14F-4D97-AF65-F5344CB8AC3E}">
        <p14:creationId xmlns:p14="http://schemas.microsoft.com/office/powerpoint/2010/main" val="19251411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6C39132-54F8-445C-A1C5-49658A9E6501}" type="slidenum">
              <a:rPr lang="en-CA" smtClean="0"/>
              <a:pPr>
                <a:defRPr/>
              </a:pPr>
              <a:t>114</a:t>
            </a:fld>
            <a:endParaRPr lang="en-CA"/>
          </a:p>
        </p:txBody>
      </p:sp>
    </p:spTree>
    <p:extLst>
      <p:ext uri="{BB962C8B-B14F-4D97-AF65-F5344CB8AC3E}">
        <p14:creationId xmlns:p14="http://schemas.microsoft.com/office/powerpoint/2010/main" val="17625767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203C8A-F3B5-4970-BC35-8FAF3B2B062C}" type="slidenum">
              <a:rPr lang="en-CA" smtClean="0"/>
              <a:pPr>
                <a:defRPr/>
              </a:pPr>
              <a:t>115</a:t>
            </a:fld>
            <a:endParaRPr lang="en-CA"/>
          </a:p>
        </p:txBody>
      </p:sp>
    </p:spTree>
    <p:extLst>
      <p:ext uri="{BB962C8B-B14F-4D97-AF65-F5344CB8AC3E}">
        <p14:creationId xmlns:p14="http://schemas.microsoft.com/office/powerpoint/2010/main" val="27526323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81C4814-791C-4178-A8E1-8E95C33BDCB1}" type="slidenum">
              <a:rPr lang="en-CA" smtClean="0"/>
              <a:pPr>
                <a:defRPr/>
              </a:pPr>
              <a:t>116</a:t>
            </a:fld>
            <a:endParaRPr lang="en-CA"/>
          </a:p>
        </p:txBody>
      </p:sp>
    </p:spTree>
    <p:extLst>
      <p:ext uri="{BB962C8B-B14F-4D97-AF65-F5344CB8AC3E}">
        <p14:creationId xmlns:p14="http://schemas.microsoft.com/office/powerpoint/2010/main" val="10254951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CAAB57-D158-4BE6-875C-84EA89C6DBF4}" type="slidenum">
              <a:rPr lang="en-CA" smtClean="0"/>
              <a:pPr>
                <a:defRPr/>
              </a:pPr>
              <a:t>117</a:t>
            </a:fld>
            <a:endParaRPr lang="en-CA"/>
          </a:p>
        </p:txBody>
      </p:sp>
    </p:spTree>
    <p:extLst>
      <p:ext uri="{BB962C8B-B14F-4D97-AF65-F5344CB8AC3E}">
        <p14:creationId xmlns:p14="http://schemas.microsoft.com/office/powerpoint/2010/main" val="29383467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43944B1-181D-4BA2-8600-111002EF5822}" type="slidenum">
              <a:rPr lang="en-CA" smtClean="0"/>
              <a:pPr>
                <a:defRPr/>
              </a:pPr>
              <a:t>118</a:t>
            </a:fld>
            <a:endParaRPr lang="en-CA"/>
          </a:p>
        </p:txBody>
      </p:sp>
    </p:spTree>
    <p:extLst>
      <p:ext uri="{BB962C8B-B14F-4D97-AF65-F5344CB8AC3E}">
        <p14:creationId xmlns:p14="http://schemas.microsoft.com/office/powerpoint/2010/main" val="34110964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ED23E3-9648-4450-B5CB-7DE28EF21CE6}" type="slidenum">
              <a:rPr lang="en-CA" smtClean="0"/>
              <a:pPr>
                <a:defRPr/>
              </a:pPr>
              <a:t>119</a:t>
            </a:fld>
            <a:endParaRPr lang="en-CA"/>
          </a:p>
        </p:txBody>
      </p:sp>
    </p:spTree>
    <p:extLst>
      <p:ext uri="{BB962C8B-B14F-4D97-AF65-F5344CB8AC3E}">
        <p14:creationId xmlns:p14="http://schemas.microsoft.com/office/powerpoint/2010/main" val="3624997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BAEF4DD-7FE2-4E0C-A6D7-84EB3B61D75A}" type="slidenum">
              <a:rPr lang="en-CA" smtClean="0"/>
              <a:pPr>
                <a:defRPr/>
              </a:pPr>
              <a:t>120</a:t>
            </a:fld>
            <a:endParaRPr lang="en-CA"/>
          </a:p>
        </p:txBody>
      </p:sp>
    </p:spTree>
    <p:extLst>
      <p:ext uri="{BB962C8B-B14F-4D97-AF65-F5344CB8AC3E}">
        <p14:creationId xmlns:p14="http://schemas.microsoft.com/office/powerpoint/2010/main" val="4218804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8BBD9D-93D5-4B96-91FB-C69D1E0A4F83}" type="slidenum">
              <a:rPr lang="en-CA" smtClean="0"/>
              <a:pPr>
                <a:defRPr/>
              </a:pPr>
              <a:t>121</a:t>
            </a:fld>
            <a:endParaRPr lang="en-CA"/>
          </a:p>
        </p:txBody>
      </p:sp>
    </p:spTree>
    <p:extLst>
      <p:ext uri="{BB962C8B-B14F-4D97-AF65-F5344CB8AC3E}">
        <p14:creationId xmlns:p14="http://schemas.microsoft.com/office/powerpoint/2010/main" val="101296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D53FEEC8-3349-445F-84D3-4CE9799F0328}"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extLst>
      <p:ext uri="{BB962C8B-B14F-4D97-AF65-F5344CB8AC3E}">
        <p14:creationId xmlns:p14="http://schemas.microsoft.com/office/powerpoint/2010/main" val="18775483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B2DB57-1D95-4D77-8296-D3FC5A3B39CB}" type="slidenum">
              <a:rPr lang="en-CA" smtClean="0"/>
              <a:pPr>
                <a:defRPr/>
              </a:pPr>
              <a:t>122</a:t>
            </a:fld>
            <a:endParaRPr lang="en-CA"/>
          </a:p>
        </p:txBody>
      </p:sp>
    </p:spTree>
    <p:extLst>
      <p:ext uri="{BB962C8B-B14F-4D97-AF65-F5344CB8AC3E}">
        <p14:creationId xmlns:p14="http://schemas.microsoft.com/office/powerpoint/2010/main" val="5525120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BDABBB-B1AD-4C8A-B787-39A366718F1A}" type="slidenum">
              <a:rPr lang="en-CA" smtClean="0"/>
              <a:pPr>
                <a:defRPr/>
              </a:pPr>
              <a:t>123</a:t>
            </a:fld>
            <a:endParaRPr lang="en-CA"/>
          </a:p>
        </p:txBody>
      </p:sp>
    </p:spTree>
    <p:extLst>
      <p:ext uri="{BB962C8B-B14F-4D97-AF65-F5344CB8AC3E}">
        <p14:creationId xmlns:p14="http://schemas.microsoft.com/office/powerpoint/2010/main" val="528967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DFF0CFA-D3FC-42DC-B0BA-EA4F8A6E3635}" type="slidenum">
              <a:rPr lang="en-CA" smtClean="0"/>
              <a:pPr>
                <a:defRPr/>
              </a:pPr>
              <a:t>124</a:t>
            </a:fld>
            <a:endParaRPr lang="en-CA"/>
          </a:p>
        </p:txBody>
      </p:sp>
    </p:spTree>
    <p:extLst>
      <p:ext uri="{BB962C8B-B14F-4D97-AF65-F5344CB8AC3E}">
        <p14:creationId xmlns:p14="http://schemas.microsoft.com/office/powerpoint/2010/main" val="393388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EA4A1D1-DF09-49A8-8F1F-262AFE9CEC84}" type="slidenum">
              <a:rPr lang="en-CA" smtClean="0"/>
              <a:pPr>
                <a:defRPr/>
              </a:pPr>
              <a:t>125</a:t>
            </a:fld>
            <a:endParaRPr lang="en-CA"/>
          </a:p>
        </p:txBody>
      </p:sp>
    </p:spTree>
    <p:extLst>
      <p:ext uri="{BB962C8B-B14F-4D97-AF65-F5344CB8AC3E}">
        <p14:creationId xmlns:p14="http://schemas.microsoft.com/office/powerpoint/2010/main" val="30384021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8C79071-0F36-422D-B1CA-6C7A7B1DD312}" type="slidenum">
              <a:rPr lang="en-CA" smtClean="0"/>
              <a:pPr>
                <a:defRPr/>
              </a:pPr>
              <a:t>126</a:t>
            </a:fld>
            <a:endParaRPr lang="en-CA"/>
          </a:p>
        </p:txBody>
      </p:sp>
    </p:spTree>
    <p:extLst>
      <p:ext uri="{BB962C8B-B14F-4D97-AF65-F5344CB8AC3E}">
        <p14:creationId xmlns:p14="http://schemas.microsoft.com/office/powerpoint/2010/main" val="25245714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CA13BB6-1E8D-495F-B2D2-E1450B7A9360}" type="slidenum">
              <a:rPr lang="en-CA" smtClean="0"/>
              <a:pPr>
                <a:defRPr/>
              </a:pPr>
              <a:t>127</a:t>
            </a:fld>
            <a:endParaRPr lang="en-CA"/>
          </a:p>
        </p:txBody>
      </p:sp>
    </p:spTree>
    <p:extLst>
      <p:ext uri="{BB962C8B-B14F-4D97-AF65-F5344CB8AC3E}">
        <p14:creationId xmlns:p14="http://schemas.microsoft.com/office/powerpoint/2010/main" val="39390438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AF80E87-453D-4E49-B161-4E8104C3570E}" type="slidenum">
              <a:rPr lang="en-CA" smtClean="0"/>
              <a:pPr>
                <a:defRPr/>
              </a:pPr>
              <a:t>128</a:t>
            </a:fld>
            <a:endParaRPr lang="en-CA"/>
          </a:p>
        </p:txBody>
      </p:sp>
    </p:spTree>
    <p:extLst>
      <p:ext uri="{BB962C8B-B14F-4D97-AF65-F5344CB8AC3E}">
        <p14:creationId xmlns:p14="http://schemas.microsoft.com/office/powerpoint/2010/main" val="39842521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317505E-6FD4-44DF-87FE-A8645023E09C}" type="slidenum">
              <a:rPr lang="en-CA" smtClean="0"/>
              <a:pPr>
                <a:defRPr/>
              </a:pPr>
              <a:t>129</a:t>
            </a:fld>
            <a:endParaRPr lang="en-CA"/>
          </a:p>
        </p:txBody>
      </p:sp>
    </p:spTree>
    <p:extLst>
      <p:ext uri="{BB962C8B-B14F-4D97-AF65-F5344CB8AC3E}">
        <p14:creationId xmlns:p14="http://schemas.microsoft.com/office/powerpoint/2010/main" val="16094831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799B8E7-ACA1-4313-84FC-085A5CD41ED3}" type="slidenum">
              <a:rPr lang="en-CA" smtClean="0"/>
              <a:pPr>
                <a:defRPr/>
              </a:pPr>
              <a:t>130</a:t>
            </a:fld>
            <a:endParaRPr lang="en-CA"/>
          </a:p>
        </p:txBody>
      </p:sp>
    </p:spTree>
    <p:extLst>
      <p:ext uri="{BB962C8B-B14F-4D97-AF65-F5344CB8AC3E}">
        <p14:creationId xmlns:p14="http://schemas.microsoft.com/office/powerpoint/2010/main" val="2333854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5ADC5-9982-4940-B551-4107FF48D8FB}" type="slidenum">
              <a:rPr lang="en-CA" smtClean="0"/>
              <a:pPr>
                <a:defRPr/>
              </a:pPr>
              <a:t>131</a:t>
            </a:fld>
            <a:endParaRPr lang="en-CA"/>
          </a:p>
        </p:txBody>
      </p:sp>
    </p:spTree>
    <p:extLst>
      <p:ext uri="{BB962C8B-B14F-4D97-AF65-F5344CB8AC3E}">
        <p14:creationId xmlns:p14="http://schemas.microsoft.com/office/powerpoint/2010/main" val="230885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F322468-802F-4835-B254-76250B8CB95E}" type="slidenum">
              <a:rPr lang="en-CA" smtClean="0"/>
              <a:pPr>
                <a:defRPr/>
              </a:pPr>
              <a:t>13</a:t>
            </a:fld>
            <a:endParaRPr lang="en-CA"/>
          </a:p>
        </p:txBody>
      </p:sp>
    </p:spTree>
    <p:extLst>
      <p:ext uri="{BB962C8B-B14F-4D97-AF65-F5344CB8AC3E}">
        <p14:creationId xmlns:p14="http://schemas.microsoft.com/office/powerpoint/2010/main" val="34309995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E8C08F-FD90-4671-B50F-9F41C98EAE60}" type="slidenum">
              <a:rPr lang="en-CA" smtClean="0"/>
              <a:pPr>
                <a:defRPr/>
              </a:pPr>
              <a:t>132</a:t>
            </a:fld>
            <a:endParaRPr lang="en-CA"/>
          </a:p>
        </p:txBody>
      </p:sp>
    </p:spTree>
    <p:extLst>
      <p:ext uri="{BB962C8B-B14F-4D97-AF65-F5344CB8AC3E}">
        <p14:creationId xmlns:p14="http://schemas.microsoft.com/office/powerpoint/2010/main" val="38329629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B0F284F-0A30-4FB5-B93E-2EB0F3380E1D}" type="slidenum">
              <a:rPr lang="en-CA" smtClean="0"/>
              <a:pPr>
                <a:defRPr/>
              </a:pPr>
              <a:t>133</a:t>
            </a:fld>
            <a:endParaRPr lang="en-CA"/>
          </a:p>
        </p:txBody>
      </p:sp>
    </p:spTree>
    <p:extLst>
      <p:ext uri="{BB962C8B-B14F-4D97-AF65-F5344CB8AC3E}">
        <p14:creationId xmlns:p14="http://schemas.microsoft.com/office/powerpoint/2010/main" val="30651267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F769B43-0FEB-4EDD-A5AD-C761B3DAC337}" type="slidenum">
              <a:rPr lang="en-CA" smtClean="0"/>
              <a:pPr>
                <a:defRPr/>
              </a:pPr>
              <a:t>134</a:t>
            </a:fld>
            <a:endParaRPr lang="en-CA"/>
          </a:p>
        </p:txBody>
      </p:sp>
    </p:spTree>
    <p:extLst>
      <p:ext uri="{BB962C8B-B14F-4D97-AF65-F5344CB8AC3E}">
        <p14:creationId xmlns:p14="http://schemas.microsoft.com/office/powerpoint/2010/main" val="41634780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E1EC3F-9BA1-43B9-AADA-0BC23A5AE460}" type="slidenum">
              <a:rPr lang="en-CA" smtClean="0"/>
              <a:pPr>
                <a:defRPr/>
              </a:pPr>
              <a:t>136</a:t>
            </a:fld>
            <a:endParaRPr lang="en-CA"/>
          </a:p>
        </p:txBody>
      </p:sp>
    </p:spTree>
    <p:extLst>
      <p:ext uri="{BB962C8B-B14F-4D97-AF65-F5344CB8AC3E}">
        <p14:creationId xmlns:p14="http://schemas.microsoft.com/office/powerpoint/2010/main" val="1956233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137</a:t>
            </a:fld>
            <a:endParaRPr lang="en-CA"/>
          </a:p>
        </p:txBody>
      </p:sp>
    </p:spTree>
    <p:extLst>
      <p:ext uri="{BB962C8B-B14F-4D97-AF65-F5344CB8AC3E}">
        <p14:creationId xmlns:p14="http://schemas.microsoft.com/office/powerpoint/2010/main" val="86884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113805E-B062-48D6-AD8F-7B82D0FC3B62}" type="slidenum">
              <a:rPr lang="en-CA" smtClean="0"/>
              <a:pPr>
                <a:defRPr/>
              </a:pPr>
              <a:t>14</a:t>
            </a:fld>
            <a:endParaRPr lang="en-CA"/>
          </a:p>
        </p:txBody>
      </p:sp>
    </p:spTree>
    <p:extLst>
      <p:ext uri="{BB962C8B-B14F-4D97-AF65-F5344CB8AC3E}">
        <p14:creationId xmlns:p14="http://schemas.microsoft.com/office/powerpoint/2010/main" val="305828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DA4D1B-34CB-4D27-A358-DF6E4629BA77}" type="slidenum">
              <a:rPr lang="en-CA" smtClean="0"/>
              <a:pPr>
                <a:defRPr/>
              </a:pPr>
              <a:t>15</a:t>
            </a:fld>
            <a:endParaRPr lang="en-CA"/>
          </a:p>
        </p:txBody>
      </p:sp>
    </p:spTree>
    <p:extLst>
      <p:ext uri="{BB962C8B-B14F-4D97-AF65-F5344CB8AC3E}">
        <p14:creationId xmlns:p14="http://schemas.microsoft.com/office/powerpoint/2010/main" val="24347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07B1437-74A0-462D-9F41-FE0EC413A338}" type="slidenum">
              <a:rPr lang="en-CA" smtClean="0"/>
              <a:pPr>
                <a:defRPr/>
              </a:pPr>
              <a:t>16</a:t>
            </a:fld>
            <a:endParaRPr lang="en-CA"/>
          </a:p>
        </p:txBody>
      </p:sp>
    </p:spTree>
    <p:extLst>
      <p:ext uri="{BB962C8B-B14F-4D97-AF65-F5344CB8AC3E}">
        <p14:creationId xmlns:p14="http://schemas.microsoft.com/office/powerpoint/2010/main" val="1347331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A0CFEE7-22F5-4720-8644-864E50D3AC1D}" type="slidenum">
              <a:rPr lang="en-CA" smtClean="0"/>
              <a:pPr>
                <a:defRPr/>
              </a:pPr>
              <a:t>17</a:t>
            </a:fld>
            <a:endParaRPr lang="en-CA"/>
          </a:p>
        </p:txBody>
      </p:sp>
    </p:spTree>
    <p:extLst>
      <p:ext uri="{BB962C8B-B14F-4D97-AF65-F5344CB8AC3E}">
        <p14:creationId xmlns:p14="http://schemas.microsoft.com/office/powerpoint/2010/main" val="2563954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CEBF7A15-96F3-4DA2-B468-53C95BA8D088}" type="slidenum">
              <a:rPr lang="en-CA" sz="1200">
                <a:latin typeface="+mn-lt"/>
                <a:cs typeface="+mn-cs"/>
              </a:rPr>
              <a:pPr algn="r" fontAlgn="auto">
                <a:spcBef>
                  <a:spcPts val="0"/>
                </a:spcBef>
                <a:spcAft>
                  <a:spcPts val="0"/>
                </a:spcAft>
                <a:defRPr/>
              </a:pPr>
              <a:t>18</a:t>
            </a:fld>
            <a:endParaRPr lang="en-CA" sz="1200">
              <a:latin typeface="+mn-lt"/>
              <a:cs typeface="+mn-cs"/>
            </a:endParaRPr>
          </a:p>
        </p:txBody>
      </p:sp>
    </p:spTree>
    <p:extLst>
      <p:ext uri="{BB962C8B-B14F-4D97-AF65-F5344CB8AC3E}">
        <p14:creationId xmlns:p14="http://schemas.microsoft.com/office/powerpoint/2010/main" val="237502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A76AA2-2967-4524-B0EF-FADCE79DEB9A}" type="slidenum">
              <a:rPr lang="en-CA" smtClean="0"/>
              <a:pPr>
                <a:defRPr/>
              </a:pPr>
              <a:t>19</a:t>
            </a:fld>
            <a:endParaRPr lang="en-CA"/>
          </a:p>
        </p:txBody>
      </p:sp>
    </p:spTree>
    <p:extLst>
      <p:ext uri="{BB962C8B-B14F-4D97-AF65-F5344CB8AC3E}">
        <p14:creationId xmlns:p14="http://schemas.microsoft.com/office/powerpoint/2010/main" val="1093668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636DE6-69B2-4701-9995-44E7F1CC61AD}" type="slidenum">
              <a:rPr lang="en-CA" smtClean="0"/>
              <a:pPr>
                <a:defRPr/>
              </a:pPr>
              <a:t>21</a:t>
            </a:fld>
            <a:endParaRPr lang="en-CA"/>
          </a:p>
        </p:txBody>
      </p:sp>
    </p:spTree>
    <p:extLst>
      <p:ext uri="{BB962C8B-B14F-4D97-AF65-F5344CB8AC3E}">
        <p14:creationId xmlns:p14="http://schemas.microsoft.com/office/powerpoint/2010/main" val="17724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73280-17D4-4CC9-A4A8-70F34CF99EF4}" type="slidenum">
              <a:rPr lang="en-CA" smtClean="0"/>
              <a:pPr>
                <a:defRPr/>
              </a:pPr>
              <a:t>3</a:t>
            </a:fld>
            <a:endParaRPr lang="en-CA"/>
          </a:p>
        </p:txBody>
      </p:sp>
    </p:spTree>
    <p:extLst>
      <p:ext uri="{BB962C8B-B14F-4D97-AF65-F5344CB8AC3E}">
        <p14:creationId xmlns:p14="http://schemas.microsoft.com/office/powerpoint/2010/main" val="37017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en-US" dirty="0">
                <a:latin typeface="Arial" charset="0"/>
                <a:cs typeface="Arial" charset="0"/>
              </a:rPr>
              <a:t>From this definition:</a:t>
            </a:r>
          </a:p>
          <a:p>
            <a:pPr lvl="1"/>
            <a:r>
              <a:rPr lang="en-US" altLang="en-US" dirty="0">
                <a:latin typeface="Arial" charset="0"/>
                <a:cs typeface="Arial" charset="0"/>
              </a:rPr>
              <a:t>A single node is a min-heap</a:t>
            </a:r>
          </a:p>
          <a:p>
            <a:pPr lvl="1"/>
            <a:r>
              <a:rPr lang="en-US" altLang="en-US" dirty="0">
                <a:latin typeface="Arial" charset="0"/>
                <a:cs typeface="Arial" charset="0"/>
              </a:rPr>
              <a:t>All keys in either sub-tree are greater than the root key</a:t>
            </a:r>
          </a:p>
          <a:p>
            <a:endParaRPr lang="en-CA" altLang="en-US" dirty="0"/>
          </a:p>
        </p:txBody>
      </p:sp>
      <p:sp>
        <p:nvSpPr>
          <p:cNvPr id="4" name="Slide Number Placeholder 3"/>
          <p:cNvSpPr>
            <a:spLocks noGrp="1"/>
          </p:cNvSpPr>
          <p:nvPr>
            <p:ph type="sldNum" sz="quarter" idx="5"/>
          </p:nvPr>
        </p:nvSpPr>
        <p:spPr/>
        <p:txBody>
          <a:bodyPr/>
          <a:lstStyle/>
          <a:p>
            <a:pPr>
              <a:defRPr/>
            </a:pPr>
            <a:fld id="{95D387C6-55C9-44A2-907F-C0D0596E9BF9}" type="slidenum">
              <a:rPr lang="en-CA" smtClean="0"/>
              <a:pPr>
                <a:defRPr/>
              </a:pPr>
              <a:t>22</a:t>
            </a:fld>
            <a:endParaRPr lang="en-CA"/>
          </a:p>
        </p:txBody>
      </p:sp>
    </p:spTree>
    <p:extLst>
      <p:ext uri="{BB962C8B-B14F-4D97-AF65-F5344CB8AC3E}">
        <p14:creationId xmlns:p14="http://schemas.microsoft.com/office/powerpoint/2010/main" val="228871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A83E80-A1E0-4A93-994A-F18894F5C562}" type="slidenum">
              <a:rPr lang="en-CA" smtClean="0"/>
              <a:pPr>
                <a:defRPr/>
              </a:pPr>
              <a:t>23</a:t>
            </a:fld>
            <a:endParaRPr lang="en-CA"/>
          </a:p>
        </p:txBody>
      </p:sp>
    </p:spTree>
    <p:extLst>
      <p:ext uri="{BB962C8B-B14F-4D97-AF65-F5344CB8AC3E}">
        <p14:creationId xmlns:p14="http://schemas.microsoft.com/office/powerpoint/2010/main" val="1710361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F9EABF-1E24-43D0-980C-7185E6FB5E56}" type="slidenum">
              <a:rPr lang="en-CA" smtClean="0"/>
              <a:pPr>
                <a:defRPr/>
              </a:pPr>
              <a:t>24</a:t>
            </a:fld>
            <a:endParaRPr lang="en-CA"/>
          </a:p>
        </p:txBody>
      </p:sp>
    </p:spTree>
    <p:extLst>
      <p:ext uri="{BB962C8B-B14F-4D97-AF65-F5344CB8AC3E}">
        <p14:creationId xmlns:p14="http://schemas.microsoft.com/office/powerpoint/2010/main" val="318053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9AE6D1B4-0612-4F65-93D9-F0C991C2B078}" type="slidenum">
              <a:rPr lang="en-CA" sz="1200">
                <a:latin typeface="+mn-lt"/>
                <a:cs typeface="+mn-cs"/>
              </a:rPr>
              <a:pPr algn="r" fontAlgn="auto">
                <a:spcBef>
                  <a:spcPts val="0"/>
                </a:spcBef>
                <a:spcAft>
                  <a:spcPts val="0"/>
                </a:spcAft>
                <a:defRPr/>
              </a:pPr>
              <a:t>25</a:t>
            </a:fld>
            <a:endParaRPr lang="en-CA" sz="1200">
              <a:latin typeface="+mn-lt"/>
              <a:cs typeface="+mn-cs"/>
            </a:endParaRPr>
          </a:p>
        </p:txBody>
      </p:sp>
    </p:spTree>
    <p:extLst>
      <p:ext uri="{BB962C8B-B14F-4D97-AF65-F5344CB8AC3E}">
        <p14:creationId xmlns:p14="http://schemas.microsoft.com/office/powerpoint/2010/main" val="274179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A88F0-6E27-4B4A-BF32-F331BE5BE1E7}" type="slidenum">
              <a:rPr lang="en-CA" smtClean="0"/>
              <a:pPr>
                <a:defRPr/>
              </a:pPr>
              <a:t>26</a:t>
            </a:fld>
            <a:endParaRPr lang="en-CA"/>
          </a:p>
        </p:txBody>
      </p:sp>
    </p:spTree>
    <p:extLst>
      <p:ext uri="{BB962C8B-B14F-4D97-AF65-F5344CB8AC3E}">
        <p14:creationId xmlns:p14="http://schemas.microsoft.com/office/powerpoint/2010/main" val="1958573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423C88-99F4-4981-82D1-4F87B744F710}" type="slidenum">
              <a:rPr lang="en-CA" smtClean="0"/>
              <a:pPr>
                <a:defRPr/>
              </a:pPr>
              <a:t>27</a:t>
            </a:fld>
            <a:endParaRPr lang="en-CA"/>
          </a:p>
        </p:txBody>
      </p:sp>
    </p:spTree>
    <p:extLst>
      <p:ext uri="{BB962C8B-B14F-4D97-AF65-F5344CB8AC3E}">
        <p14:creationId xmlns:p14="http://schemas.microsoft.com/office/powerpoint/2010/main" val="32265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CDED3E-5B90-4220-B1B2-7FFCF1328A5B}" type="slidenum">
              <a:rPr lang="en-CA" smtClean="0"/>
              <a:pPr>
                <a:defRPr/>
              </a:pPr>
              <a:t>28</a:t>
            </a:fld>
            <a:endParaRPr lang="en-CA"/>
          </a:p>
        </p:txBody>
      </p:sp>
    </p:spTree>
    <p:extLst>
      <p:ext uri="{BB962C8B-B14F-4D97-AF65-F5344CB8AC3E}">
        <p14:creationId xmlns:p14="http://schemas.microsoft.com/office/powerpoint/2010/main" val="3173514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BEE787C-BDA8-46D9-BA3A-8A6EBA15361A}" type="slidenum">
              <a:rPr lang="en-CA" smtClean="0"/>
              <a:pPr>
                <a:defRPr/>
              </a:pPr>
              <a:t>29</a:t>
            </a:fld>
            <a:endParaRPr lang="en-CA"/>
          </a:p>
        </p:txBody>
      </p:sp>
    </p:spTree>
    <p:extLst>
      <p:ext uri="{BB962C8B-B14F-4D97-AF65-F5344CB8AC3E}">
        <p14:creationId xmlns:p14="http://schemas.microsoft.com/office/powerpoint/2010/main" val="1184487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08ADE93-FFB5-46A4-A60D-9BDDE648467C}" type="slidenum">
              <a:rPr lang="en-CA" smtClean="0"/>
              <a:pPr>
                <a:defRPr/>
              </a:pPr>
              <a:t>30</a:t>
            </a:fld>
            <a:endParaRPr lang="en-CA"/>
          </a:p>
        </p:txBody>
      </p:sp>
    </p:spTree>
    <p:extLst>
      <p:ext uri="{BB962C8B-B14F-4D97-AF65-F5344CB8AC3E}">
        <p14:creationId xmlns:p14="http://schemas.microsoft.com/office/powerpoint/2010/main" val="1870714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C19B52-F0CE-4C6C-95B0-54A969990787}" type="slidenum">
              <a:rPr lang="en-CA" smtClean="0"/>
              <a:pPr>
                <a:defRPr/>
              </a:pPr>
              <a:t>31</a:t>
            </a:fld>
            <a:endParaRPr lang="en-CA"/>
          </a:p>
        </p:txBody>
      </p:sp>
    </p:spTree>
    <p:extLst>
      <p:ext uri="{BB962C8B-B14F-4D97-AF65-F5344CB8AC3E}">
        <p14:creationId xmlns:p14="http://schemas.microsoft.com/office/powerpoint/2010/main" val="300240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53F322A-E3CF-4BD6-85AF-24FCB5FD0041}" type="slidenum">
              <a:rPr lang="en-CA" smtClean="0"/>
              <a:pPr>
                <a:defRPr/>
              </a:pPr>
              <a:t>4</a:t>
            </a:fld>
            <a:endParaRPr lang="en-CA"/>
          </a:p>
        </p:txBody>
      </p:sp>
    </p:spTree>
    <p:extLst>
      <p:ext uri="{BB962C8B-B14F-4D97-AF65-F5344CB8AC3E}">
        <p14:creationId xmlns:p14="http://schemas.microsoft.com/office/powerpoint/2010/main" val="1831458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AE2BA2-AF54-4F94-BC11-4B4EA5F6AAC2}" type="slidenum">
              <a:rPr lang="en-CA" smtClean="0"/>
              <a:pPr>
                <a:defRPr/>
              </a:pPr>
              <a:t>32</a:t>
            </a:fld>
            <a:endParaRPr lang="en-CA"/>
          </a:p>
        </p:txBody>
      </p:sp>
    </p:spTree>
    <p:extLst>
      <p:ext uri="{BB962C8B-B14F-4D97-AF65-F5344CB8AC3E}">
        <p14:creationId xmlns:p14="http://schemas.microsoft.com/office/powerpoint/2010/main" val="2521217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02E0D0-BDBF-4320-9A5A-76BA33E07F1D}" type="slidenum">
              <a:rPr lang="en-CA" smtClean="0"/>
              <a:pPr>
                <a:defRPr/>
              </a:pPr>
              <a:t>33</a:t>
            </a:fld>
            <a:endParaRPr lang="en-CA"/>
          </a:p>
        </p:txBody>
      </p:sp>
    </p:spTree>
    <p:extLst>
      <p:ext uri="{BB962C8B-B14F-4D97-AF65-F5344CB8AC3E}">
        <p14:creationId xmlns:p14="http://schemas.microsoft.com/office/powerpoint/2010/main" val="3226624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283C022-05DB-4F7B-AE15-C7177CC27DE7}" type="slidenum">
              <a:rPr lang="en-CA" smtClean="0"/>
              <a:pPr>
                <a:defRPr/>
              </a:pPr>
              <a:t>34</a:t>
            </a:fld>
            <a:endParaRPr lang="en-CA"/>
          </a:p>
        </p:txBody>
      </p:sp>
    </p:spTree>
    <p:extLst>
      <p:ext uri="{BB962C8B-B14F-4D97-AF65-F5344CB8AC3E}">
        <p14:creationId xmlns:p14="http://schemas.microsoft.com/office/powerpoint/2010/main" val="299170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9EF69A-21C8-43B5-9B80-D0B21B49F47F}" type="slidenum">
              <a:rPr lang="en-CA" smtClean="0"/>
              <a:pPr>
                <a:defRPr/>
              </a:pPr>
              <a:t>35</a:t>
            </a:fld>
            <a:endParaRPr lang="en-CA"/>
          </a:p>
        </p:txBody>
      </p:sp>
    </p:spTree>
    <p:extLst>
      <p:ext uri="{BB962C8B-B14F-4D97-AF65-F5344CB8AC3E}">
        <p14:creationId xmlns:p14="http://schemas.microsoft.com/office/powerpoint/2010/main" val="2103426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EADCEE1-83F6-446C-9414-9B49753F5045}" type="slidenum">
              <a:rPr lang="en-CA" smtClean="0"/>
              <a:pPr>
                <a:defRPr/>
              </a:pPr>
              <a:t>36</a:t>
            </a:fld>
            <a:endParaRPr lang="en-CA"/>
          </a:p>
        </p:txBody>
      </p:sp>
    </p:spTree>
    <p:extLst>
      <p:ext uri="{BB962C8B-B14F-4D97-AF65-F5344CB8AC3E}">
        <p14:creationId xmlns:p14="http://schemas.microsoft.com/office/powerpoint/2010/main" val="15192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982590-36F0-491E-80B5-03EAADB98C83}" type="slidenum">
              <a:rPr lang="en-CA" smtClean="0"/>
              <a:pPr>
                <a:defRPr/>
              </a:pPr>
              <a:t>37</a:t>
            </a:fld>
            <a:endParaRPr lang="en-CA"/>
          </a:p>
        </p:txBody>
      </p:sp>
    </p:spTree>
    <p:extLst>
      <p:ext uri="{BB962C8B-B14F-4D97-AF65-F5344CB8AC3E}">
        <p14:creationId xmlns:p14="http://schemas.microsoft.com/office/powerpoint/2010/main" val="827144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264BF0C-554B-4780-AB4C-DC7B56AEFD60}" type="slidenum">
              <a:rPr lang="en-CA" smtClean="0"/>
              <a:pPr>
                <a:defRPr/>
              </a:pPr>
              <a:t>38</a:t>
            </a:fld>
            <a:endParaRPr lang="en-CA"/>
          </a:p>
        </p:txBody>
      </p:sp>
    </p:spTree>
    <p:extLst>
      <p:ext uri="{BB962C8B-B14F-4D97-AF65-F5344CB8AC3E}">
        <p14:creationId xmlns:p14="http://schemas.microsoft.com/office/powerpoint/2010/main" val="1395084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240DFD9-B60A-4563-B180-157C9C6C9EE5}" type="slidenum">
              <a:rPr lang="en-CA" smtClean="0"/>
              <a:pPr>
                <a:defRPr/>
              </a:pPr>
              <a:t>39</a:t>
            </a:fld>
            <a:endParaRPr lang="en-CA"/>
          </a:p>
        </p:txBody>
      </p:sp>
    </p:spTree>
    <p:extLst>
      <p:ext uri="{BB962C8B-B14F-4D97-AF65-F5344CB8AC3E}">
        <p14:creationId xmlns:p14="http://schemas.microsoft.com/office/powerpoint/2010/main" val="91509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0A2C2BC-7180-41EB-A879-B7F1014ECB22}" type="slidenum">
              <a:rPr lang="en-CA" smtClean="0"/>
              <a:pPr>
                <a:defRPr/>
              </a:pPr>
              <a:t>40</a:t>
            </a:fld>
            <a:endParaRPr lang="en-CA"/>
          </a:p>
        </p:txBody>
      </p:sp>
    </p:spTree>
    <p:extLst>
      <p:ext uri="{BB962C8B-B14F-4D97-AF65-F5344CB8AC3E}">
        <p14:creationId xmlns:p14="http://schemas.microsoft.com/office/powerpoint/2010/main" val="4173339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340F9C2B-3C94-4D9C-A37C-179D87EB478A}" type="slidenum">
              <a:rPr lang="en-CA" smtClean="0"/>
              <a:pPr>
                <a:defRPr/>
              </a:pPr>
              <a:t>41</a:t>
            </a:fld>
            <a:endParaRPr lang="en-CA"/>
          </a:p>
        </p:txBody>
      </p:sp>
    </p:spTree>
    <p:extLst>
      <p:ext uri="{BB962C8B-B14F-4D97-AF65-F5344CB8AC3E}">
        <p14:creationId xmlns:p14="http://schemas.microsoft.com/office/powerpoint/2010/main" val="253269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22A9871-D295-4AAD-9083-ED9ED8ADDEAA}" type="slidenum">
              <a:rPr lang="en-CA" smtClean="0"/>
              <a:pPr>
                <a:defRPr/>
              </a:pPr>
              <a:t>5</a:t>
            </a:fld>
            <a:endParaRPr lang="en-CA"/>
          </a:p>
        </p:txBody>
      </p:sp>
    </p:spTree>
    <p:extLst>
      <p:ext uri="{BB962C8B-B14F-4D97-AF65-F5344CB8AC3E}">
        <p14:creationId xmlns:p14="http://schemas.microsoft.com/office/powerpoint/2010/main" val="3770450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346532-CE84-4C18-AC6D-F30149937A16}" type="slidenum">
              <a:rPr lang="en-CA" smtClean="0"/>
              <a:pPr>
                <a:defRPr/>
              </a:pPr>
              <a:t>42</a:t>
            </a:fld>
            <a:endParaRPr lang="en-CA"/>
          </a:p>
        </p:txBody>
      </p:sp>
    </p:spTree>
    <p:extLst>
      <p:ext uri="{BB962C8B-B14F-4D97-AF65-F5344CB8AC3E}">
        <p14:creationId xmlns:p14="http://schemas.microsoft.com/office/powerpoint/2010/main" val="2810003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D2FDE30-C043-4D5E-BCBC-CAA60FA95084}" type="slidenum">
              <a:rPr lang="en-CA" smtClean="0"/>
              <a:pPr>
                <a:defRPr/>
              </a:pPr>
              <a:t>44</a:t>
            </a:fld>
            <a:endParaRPr lang="en-CA"/>
          </a:p>
        </p:txBody>
      </p:sp>
    </p:spTree>
    <p:extLst>
      <p:ext uri="{BB962C8B-B14F-4D97-AF65-F5344CB8AC3E}">
        <p14:creationId xmlns:p14="http://schemas.microsoft.com/office/powerpoint/2010/main" val="205908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AFDC5C9-E08E-4314-B9AF-B0138074A0C7}" type="slidenum">
              <a:rPr lang="en-CA" smtClean="0"/>
              <a:pPr>
                <a:defRPr/>
              </a:pPr>
              <a:t>45</a:t>
            </a:fld>
            <a:endParaRPr lang="en-CA"/>
          </a:p>
        </p:txBody>
      </p:sp>
    </p:spTree>
    <p:extLst>
      <p:ext uri="{BB962C8B-B14F-4D97-AF65-F5344CB8AC3E}">
        <p14:creationId xmlns:p14="http://schemas.microsoft.com/office/powerpoint/2010/main" val="719597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306BFFF-FE3A-4B69-B727-345D5BFBAAF5}" type="slidenum">
              <a:rPr lang="en-CA" smtClean="0"/>
              <a:pPr>
                <a:defRPr/>
              </a:pPr>
              <a:t>46</a:t>
            </a:fld>
            <a:endParaRPr lang="en-CA"/>
          </a:p>
        </p:txBody>
      </p:sp>
    </p:spTree>
    <p:extLst>
      <p:ext uri="{BB962C8B-B14F-4D97-AF65-F5344CB8AC3E}">
        <p14:creationId xmlns:p14="http://schemas.microsoft.com/office/powerpoint/2010/main" val="974663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37E2455-0CE5-44EB-A2F1-EC9C17DD2E3E}" type="slidenum">
              <a:rPr lang="en-CA" smtClean="0"/>
              <a:pPr>
                <a:defRPr/>
              </a:pPr>
              <a:t>47</a:t>
            </a:fld>
            <a:endParaRPr lang="en-CA"/>
          </a:p>
        </p:txBody>
      </p:sp>
    </p:spTree>
    <p:extLst>
      <p:ext uri="{BB962C8B-B14F-4D97-AF65-F5344CB8AC3E}">
        <p14:creationId xmlns:p14="http://schemas.microsoft.com/office/powerpoint/2010/main" val="436724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313E92-5F16-4A09-8835-521647B645D4}" type="slidenum">
              <a:rPr lang="en-CA" smtClean="0"/>
              <a:pPr>
                <a:defRPr/>
              </a:pPr>
              <a:t>48</a:t>
            </a:fld>
            <a:endParaRPr lang="en-CA"/>
          </a:p>
        </p:txBody>
      </p:sp>
    </p:spTree>
    <p:extLst>
      <p:ext uri="{BB962C8B-B14F-4D97-AF65-F5344CB8AC3E}">
        <p14:creationId xmlns:p14="http://schemas.microsoft.com/office/powerpoint/2010/main" val="638838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7824B5-F1F3-45CC-A96F-672DDE2A78F3}" type="slidenum">
              <a:rPr lang="en-CA" smtClean="0"/>
              <a:pPr>
                <a:defRPr/>
              </a:pPr>
              <a:t>49</a:t>
            </a:fld>
            <a:endParaRPr lang="en-CA"/>
          </a:p>
        </p:txBody>
      </p:sp>
    </p:spTree>
    <p:extLst>
      <p:ext uri="{BB962C8B-B14F-4D97-AF65-F5344CB8AC3E}">
        <p14:creationId xmlns:p14="http://schemas.microsoft.com/office/powerpoint/2010/main" val="1655057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E8551D8-3BE3-4BD4-B7B8-153A42AFDB2A}" type="slidenum">
              <a:rPr lang="en-CA" smtClean="0"/>
              <a:pPr>
                <a:defRPr/>
              </a:pPr>
              <a:t>51</a:t>
            </a:fld>
            <a:endParaRPr lang="en-CA"/>
          </a:p>
        </p:txBody>
      </p:sp>
    </p:spTree>
    <p:extLst>
      <p:ext uri="{BB962C8B-B14F-4D97-AF65-F5344CB8AC3E}">
        <p14:creationId xmlns:p14="http://schemas.microsoft.com/office/powerpoint/2010/main" val="214490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64042B-A499-4D73-AFA6-59CC3DBBC05F}" type="slidenum">
              <a:rPr lang="en-CA" smtClean="0"/>
              <a:pPr>
                <a:defRPr/>
              </a:pPr>
              <a:t>54</a:t>
            </a:fld>
            <a:endParaRPr lang="en-CA"/>
          </a:p>
        </p:txBody>
      </p:sp>
    </p:spTree>
    <p:extLst>
      <p:ext uri="{BB962C8B-B14F-4D97-AF65-F5344CB8AC3E}">
        <p14:creationId xmlns:p14="http://schemas.microsoft.com/office/powerpoint/2010/main" val="1823485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ACE78B-131D-4890-AFF6-404123B7BB5D}" type="slidenum">
              <a:rPr lang="en-CA" smtClean="0"/>
              <a:pPr>
                <a:defRPr/>
              </a:pPr>
              <a:t>57</a:t>
            </a:fld>
            <a:endParaRPr lang="en-CA"/>
          </a:p>
        </p:txBody>
      </p:sp>
    </p:spTree>
    <p:extLst>
      <p:ext uri="{BB962C8B-B14F-4D97-AF65-F5344CB8AC3E}">
        <p14:creationId xmlns:p14="http://schemas.microsoft.com/office/powerpoint/2010/main" val="238916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1BEA396-D63F-474C-A8CD-60327C03349E}" type="slidenum">
              <a:rPr lang="en-CA" smtClean="0"/>
              <a:pPr>
                <a:defRPr/>
              </a:pPr>
              <a:t>6</a:t>
            </a:fld>
            <a:endParaRPr lang="en-CA"/>
          </a:p>
        </p:txBody>
      </p:sp>
    </p:spTree>
    <p:extLst>
      <p:ext uri="{BB962C8B-B14F-4D97-AF65-F5344CB8AC3E}">
        <p14:creationId xmlns:p14="http://schemas.microsoft.com/office/powerpoint/2010/main" val="714910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2E4CF5-6E27-4098-B59C-7C5F6C9C289D}" type="slidenum">
              <a:rPr lang="en-CA" smtClean="0"/>
              <a:pPr>
                <a:defRPr/>
              </a:pPr>
              <a:t>58</a:t>
            </a:fld>
            <a:endParaRPr lang="en-CA"/>
          </a:p>
        </p:txBody>
      </p:sp>
    </p:spTree>
    <p:extLst>
      <p:ext uri="{BB962C8B-B14F-4D97-AF65-F5344CB8AC3E}">
        <p14:creationId xmlns:p14="http://schemas.microsoft.com/office/powerpoint/2010/main" val="2978311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226AC1A-C82B-4768-BB42-C44CBC429816}" type="slidenum">
              <a:rPr lang="en-CA" smtClean="0"/>
              <a:pPr>
                <a:defRPr/>
              </a:pPr>
              <a:t>59</a:t>
            </a:fld>
            <a:endParaRPr lang="en-CA"/>
          </a:p>
        </p:txBody>
      </p:sp>
    </p:spTree>
    <p:extLst>
      <p:ext uri="{BB962C8B-B14F-4D97-AF65-F5344CB8AC3E}">
        <p14:creationId xmlns:p14="http://schemas.microsoft.com/office/powerpoint/2010/main" val="4011335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61B38C-48CE-43E0-92C4-7D032228B24A}" type="slidenum">
              <a:rPr lang="en-CA" smtClean="0"/>
              <a:pPr>
                <a:defRPr/>
              </a:pPr>
              <a:t>61</a:t>
            </a:fld>
            <a:endParaRPr lang="en-CA"/>
          </a:p>
        </p:txBody>
      </p:sp>
    </p:spTree>
    <p:extLst>
      <p:ext uri="{BB962C8B-B14F-4D97-AF65-F5344CB8AC3E}">
        <p14:creationId xmlns:p14="http://schemas.microsoft.com/office/powerpoint/2010/main" val="3708014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FB5451-84FC-4009-B264-3310911DF778}" type="slidenum">
              <a:rPr lang="en-CA" smtClean="0"/>
              <a:pPr>
                <a:defRPr/>
              </a:pPr>
              <a:t>62</a:t>
            </a:fld>
            <a:endParaRPr lang="en-CA"/>
          </a:p>
        </p:txBody>
      </p:sp>
    </p:spTree>
    <p:extLst>
      <p:ext uri="{BB962C8B-B14F-4D97-AF65-F5344CB8AC3E}">
        <p14:creationId xmlns:p14="http://schemas.microsoft.com/office/powerpoint/2010/main" val="4204800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Cost (trivial): start array at position 1 instead of position 0</a:t>
            </a:r>
          </a:p>
          <a:p>
            <a:endParaRPr lang="en-CA" altLang="en-US" dirty="0"/>
          </a:p>
        </p:txBody>
      </p:sp>
      <p:sp>
        <p:nvSpPr>
          <p:cNvPr id="4" name="Slide Number Placeholder 3"/>
          <p:cNvSpPr>
            <a:spLocks noGrp="1"/>
          </p:cNvSpPr>
          <p:nvPr>
            <p:ph type="sldNum" sz="quarter" idx="5"/>
          </p:nvPr>
        </p:nvSpPr>
        <p:spPr/>
        <p:txBody>
          <a:bodyPr/>
          <a:lstStyle/>
          <a:p>
            <a:pPr>
              <a:defRPr/>
            </a:pPr>
            <a:fld id="{1F7EE225-5DA4-49D6-BD5B-6E7EE4987E4E}" type="slidenum">
              <a:rPr lang="en-CA" smtClean="0"/>
              <a:pPr>
                <a:defRPr/>
              </a:pPr>
              <a:t>63</a:t>
            </a:fld>
            <a:endParaRPr lang="en-CA"/>
          </a:p>
        </p:txBody>
      </p:sp>
    </p:spTree>
    <p:extLst>
      <p:ext uri="{BB962C8B-B14F-4D97-AF65-F5344CB8AC3E}">
        <p14:creationId xmlns:p14="http://schemas.microsoft.com/office/powerpoint/2010/main" val="1419057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F79F90-386F-4DCD-8AD5-98CED1B34380}" type="slidenum">
              <a:rPr lang="en-CA" smtClean="0"/>
              <a:pPr>
                <a:defRPr/>
              </a:pPr>
              <a:t>64</a:t>
            </a:fld>
            <a:endParaRPr lang="en-CA"/>
          </a:p>
        </p:txBody>
      </p:sp>
    </p:spTree>
    <p:extLst>
      <p:ext uri="{BB962C8B-B14F-4D97-AF65-F5344CB8AC3E}">
        <p14:creationId xmlns:p14="http://schemas.microsoft.com/office/powerpoint/2010/main" val="41070926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096C395-04C5-4EB1-A496-EE94F3F1A316}" type="slidenum">
              <a:rPr lang="en-CA" smtClean="0"/>
              <a:pPr>
                <a:defRPr/>
              </a:pPr>
              <a:t>65</a:t>
            </a:fld>
            <a:endParaRPr lang="en-CA"/>
          </a:p>
        </p:txBody>
      </p:sp>
    </p:spTree>
    <p:extLst>
      <p:ext uri="{BB962C8B-B14F-4D97-AF65-F5344CB8AC3E}">
        <p14:creationId xmlns:p14="http://schemas.microsoft.com/office/powerpoint/2010/main" val="1590714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3CDC2F3-465C-418E-9D85-53E716952258}" type="slidenum">
              <a:rPr lang="en-CA" smtClean="0"/>
              <a:pPr>
                <a:defRPr/>
              </a:pPr>
              <a:t>66</a:t>
            </a:fld>
            <a:endParaRPr lang="en-CA"/>
          </a:p>
        </p:txBody>
      </p:sp>
    </p:spTree>
    <p:extLst>
      <p:ext uri="{BB962C8B-B14F-4D97-AF65-F5344CB8AC3E}">
        <p14:creationId xmlns:p14="http://schemas.microsoft.com/office/powerpoint/2010/main" val="2883876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0634FF-50BD-4CB9-8B99-7F8D368EF808}" type="slidenum">
              <a:rPr lang="en-CA" smtClean="0"/>
              <a:pPr>
                <a:defRPr/>
              </a:pPr>
              <a:t>67</a:t>
            </a:fld>
            <a:endParaRPr lang="en-CA"/>
          </a:p>
        </p:txBody>
      </p:sp>
    </p:spTree>
    <p:extLst>
      <p:ext uri="{BB962C8B-B14F-4D97-AF65-F5344CB8AC3E}">
        <p14:creationId xmlns:p14="http://schemas.microsoft.com/office/powerpoint/2010/main" val="22997618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8EE56D2-FB29-49B2-98C9-7C7CB367B35D}" type="slidenum">
              <a:rPr lang="en-CA" smtClean="0"/>
              <a:pPr>
                <a:defRPr/>
              </a:pPr>
              <a:t>68</a:t>
            </a:fld>
            <a:endParaRPr lang="en-CA"/>
          </a:p>
        </p:txBody>
      </p:sp>
    </p:spTree>
    <p:extLst>
      <p:ext uri="{BB962C8B-B14F-4D97-AF65-F5344CB8AC3E}">
        <p14:creationId xmlns:p14="http://schemas.microsoft.com/office/powerpoint/2010/main" val="199694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F0028B9-BF36-4966-9349-15DD41D2A15D}" type="slidenum">
              <a:rPr lang="en-CA" smtClean="0"/>
              <a:pPr>
                <a:defRPr/>
              </a:pPr>
              <a:t>7</a:t>
            </a:fld>
            <a:endParaRPr lang="en-CA"/>
          </a:p>
        </p:txBody>
      </p:sp>
    </p:spTree>
    <p:extLst>
      <p:ext uri="{BB962C8B-B14F-4D97-AF65-F5344CB8AC3E}">
        <p14:creationId xmlns:p14="http://schemas.microsoft.com/office/powerpoint/2010/main" val="21694714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1F9D00-6359-4D0B-AE41-2BCFDB0C4EDE}" type="slidenum">
              <a:rPr lang="en-CA" smtClean="0"/>
              <a:pPr>
                <a:defRPr/>
              </a:pPr>
              <a:t>69</a:t>
            </a:fld>
            <a:endParaRPr lang="en-CA"/>
          </a:p>
        </p:txBody>
      </p:sp>
    </p:spTree>
    <p:extLst>
      <p:ext uri="{BB962C8B-B14F-4D97-AF65-F5344CB8AC3E}">
        <p14:creationId xmlns:p14="http://schemas.microsoft.com/office/powerpoint/2010/main" val="37979431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3983FF-A1E9-4507-A100-C820B92A0813}" type="slidenum">
              <a:rPr lang="en-CA" smtClean="0"/>
              <a:pPr>
                <a:defRPr/>
              </a:pPr>
              <a:t>70</a:t>
            </a:fld>
            <a:endParaRPr lang="en-CA"/>
          </a:p>
        </p:txBody>
      </p:sp>
    </p:spTree>
    <p:extLst>
      <p:ext uri="{BB962C8B-B14F-4D97-AF65-F5344CB8AC3E}">
        <p14:creationId xmlns:p14="http://schemas.microsoft.com/office/powerpoint/2010/main" val="1780819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28E5A60-84F0-4A66-8166-6A6EFE5A3010}" type="slidenum">
              <a:rPr lang="en-CA" smtClean="0"/>
              <a:pPr>
                <a:defRPr/>
              </a:pPr>
              <a:t>71</a:t>
            </a:fld>
            <a:endParaRPr lang="en-CA"/>
          </a:p>
        </p:txBody>
      </p:sp>
    </p:spTree>
    <p:extLst>
      <p:ext uri="{BB962C8B-B14F-4D97-AF65-F5344CB8AC3E}">
        <p14:creationId xmlns:p14="http://schemas.microsoft.com/office/powerpoint/2010/main" val="115236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29F3D4-C397-43C5-97BE-4B1FE2765C8A}" type="slidenum">
              <a:rPr lang="en-CA" smtClean="0"/>
              <a:pPr>
                <a:defRPr/>
              </a:pPr>
              <a:t>72</a:t>
            </a:fld>
            <a:endParaRPr lang="en-CA"/>
          </a:p>
        </p:txBody>
      </p:sp>
    </p:spTree>
    <p:extLst>
      <p:ext uri="{BB962C8B-B14F-4D97-AF65-F5344CB8AC3E}">
        <p14:creationId xmlns:p14="http://schemas.microsoft.com/office/powerpoint/2010/main" val="334961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796B0F7-07CD-49A0-85C3-6CC27A306FE6}" type="slidenum">
              <a:rPr lang="en-CA" smtClean="0"/>
              <a:pPr>
                <a:defRPr/>
              </a:pPr>
              <a:t>73</a:t>
            </a:fld>
            <a:endParaRPr lang="en-CA"/>
          </a:p>
        </p:txBody>
      </p:sp>
    </p:spTree>
    <p:extLst>
      <p:ext uri="{BB962C8B-B14F-4D97-AF65-F5344CB8AC3E}">
        <p14:creationId xmlns:p14="http://schemas.microsoft.com/office/powerpoint/2010/main" val="36939177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017148-C2DD-4C09-96A7-85064F70C24C}" type="slidenum">
              <a:rPr lang="en-CA" smtClean="0"/>
              <a:pPr>
                <a:defRPr/>
              </a:pPr>
              <a:t>74</a:t>
            </a:fld>
            <a:endParaRPr lang="en-CA"/>
          </a:p>
        </p:txBody>
      </p:sp>
    </p:spTree>
    <p:extLst>
      <p:ext uri="{BB962C8B-B14F-4D97-AF65-F5344CB8AC3E}">
        <p14:creationId xmlns:p14="http://schemas.microsoft.com/office/powerpoint/2010/main" val="1543370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1E94EA-B32F-4F55-87F7-42B2729A8790}" type="slidenum">
              <a:rPr lang="en-CA" smtClean="0"/>
              <a:pPr>
                <a:defRPr/>
              </a:pPr>
              <a:t>75</a:t>
            </a:fld>
            <a:endParaRPr lang="en-CA"/>
          </a:p>
        </p:txBody>
      </p:sp>
    </p:spTree>
    <p:extLst>
      <p:ext uri="{BB962C8B-B14F-4D97-AF65-F5344CB8AC3E}">
        <p14:creationId xmlns:p14="http://schemas.microsoft.com/office/powerpoint/2010/main" val="3256285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5FA9B16-B667-4135-A25D-D1B69580E5DB}" type="slidenum">
              <a:rPr lang="en-CA" smtClean="0"/>
              <a:pPr>
                <a:defRPr/>
              </a:pPr>
              <a:t>76</a:t>
            </a:fld>
            <a:endParaRPr lang="en-CA"/>
          </a:p>
        </p:txBody>
      </p:sp>
    </p:spTree>
    <p:extLst>
      <p:ext uri="{BB962C8B-B14F-4D97-AF65-F5344CB8AC3E}">
        <p14:creationId xmlns:p14="http://schemas.microsoft.com/office/powerpoint/2010/main" val="19864908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6597E6-FC72-43C2-AF0C-6189400206B5}" type="slidenum">
              <a:rPr lang="en-CA" smtClean="0"/>
              <a:pPr>
                <a:defRPr/>
              </a:pPr>
              <a:t>77</a:t>
            </a:fld>
            <a:endParaRPr lang="en-CA"/>
          </a:p>
        </p:txBody>
      </p:sp>
    </p:spTree>
    <p:extLst>
      <p:ext uri="{BB962C8B-B14F-4D97-AF65-F5344CB8AC3E}">
        <p14:creationId xmlns:p14="http://schemas.microsoft.com/office/powerpoint/2010/main" val="14983460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635BD08-624B-4839-944E-1E52A875B189}" type="slidenum">
              <a:rPr lang="en-CA" smtClean="0"/>
              <a:pPr>
                <a:defRPr/>
              </a:pPr>
              <a:t>78</a:t>
            </a:fld>
            <a:endParaRPr lang="en-CA"/>
          </a:p>
        </p:txBody>
      </p:sp>
    </p:spTree>
    <p:extLst>
      <p:ext uri="{BB962C8B-B14F-4D97-AF65-F5344CB8AC3E}">
        <p14:creationId xmlns:p14="http://schemas.microsoft.com/office/powerpoint/2010/main" val="4069531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Image from http://younginc.site11.com/source/5895/fos0092.html</a:t>
            </a:r>
            <a:endParaRPr lang="zh-CN" altLang="en-US" dirty="0"/>
          </a:p>
        </p:txBody>
      </p:sp>
      <p:sp>
        <p:nvSpPr>
          <p:cNvPr id="4" name="Slide Number Placeholder 3"/>
          <p:cNvSpPr>
            <a:spLocks noGrp="1"/>
          </p:cNvSpPr>
          <p:nvPr>
            <p:ph type="sldNum" sz="quarter" idx="10"/>
          </p:nvPr>
        </p:nvSpPr>
        <p:spPr/>
        <p:txBody>
          <a:bodyPr/>
          <a:lstStyle/>
          <a:p>
            <a:pPr>
              <a:defRPr/>
            </a:pPr>
            <a:fld id="{2C9C89CB-F400-4317-937D-CCB9628B7386}" type="slidenum">
              <a:rPr lang="en-CA" smtClean="0"/>
              <a:pPr>
                <a:defRPr/>
              </a:pPr>
              <a:t>8</a:t>
            </a:fld>
            <a:endParaRPr lang="en-CA"/>
          </a:p>
        </p:txBody>
      </p:sp>
    </p:spTree>
    <p:extLst>
      <p:ext uri="{BB962C8B-B14F-4D97-AF65-F5344CB8AC3E}">
        <p14:creationId xmlns:p14="http://schemas.microsoft.com/office/powerpoint/2010/main" val="3886908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20AE4B6-8191-4F2E-AB95-1244C645C417}" type="slidenum">
              <a:rPr lang="en-CA" smtClean="0"/>
              <a:pPr>
                <a:defRPr/>
              </a:pPr>
              <a:t>79</a:t>
            </a:fld>
            <a:endParaRPr lang="en-CA"/>
          </a:p>
        </p:txBody>
      </p:sp>
    </p:spTree>
    <p:extLst>
      <p:ext uri="{BB962C8B-B14F-4D97-AF65-F5344CB8AC3E}">
        <p14:creationId xmlns:p14="http://schemas.microsoft.com/office/powerpoint/2010/main" val="3808780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92EA191-D674-4F1B-AB13-E61F414A3E80}" type="slidenum">
              <a:rPr lang="en-CA" smtClean="0"/>
              <a:pPr>
                <a:defRPr/>
              </a:pPr>
              <a:t>80</a:t>
            </a:fld>
            <a:endParaRPr lang="en-CA"/>
          </a:p>
        </p:txBody>
      </p:sp>
    </p:spTree>
    <p:extLst>
      <p:ext uri="{BB962C8B-B14F-4D97-AF65-F5344CB8AC3E}">
        <p14:creationId xmlns:p14="http://schemas.microsoft.com/office/powerpoint/2010/main" val="2514320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BCB7993-210F-4AD1-A36B-B411A84F6EE6}" type="slidenum">
              <a:rPr lang="en-CA" smtClean="0"/>
              <a:pPr>
                <a:defRPr/>
              </a:pPr>
              <a:t>81</a:t>
            </a:fld>
            <a:endParaRPr lang="en-CA"/>
          </a:p>
        </p:txBody>
      </p:sp>
    </p:spTree>
    <p:extLst>
      <p:ext uri="{BB962C8B-B14F-4D97-AF65-F5344CB8AC3E}">
        <p14:creationId xmlns:p14="http://schemas.microsoft.com/office/powerpoint/2010/main" val="12873437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3B1FD7-67DB-4C1B-8D69-2ED83348950E}" type="slidenum">
              <a:rPr lang="en-CA" smtClean="0"/>
              <a:pPr>
                <a:defRPr/>
              </a:pPr>
              <a:t>82</a:t>
            </a:fld>
            <a:endParaRPr lang="en-CA"/>
          </a:p>
        </p:txBody>
      </p:sp>
    </p:spTree>
    <p:extLst>
      <p:ext uri="{BB962C8B-B14F-4D97-AF65-F5344CB8AC3E}">
        <p14:creationId xmlns:p14="http://schemas.microsoft.com/office/powerpoint/2010/main" val="3082422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4B3A40-868E-41B9-BB35-EB827415D609}" type="slidenum">
              <a:rPr lang="en-CA" smtClean="0"/>
              <a:pPr>
                <a:defRPr/>
              </a:pPr>
              <a:t>83</a:t>
            </a:fld>
            <a:endParaRPr lang="en-CA"/>
          </a:p>
        </p:txBody>
      </p:sp>
    </p:spTree>
    <p:extLst>
      <p:ext uri="{BB962C8B-B14F-4D97-AF65-F5344CB8AC3E}">
        <p14:creationId xmlns:p14="http://schemas.microsoft.com/office/powerpoint/2010/main" val="96176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A3F2AE-8AB4-44EE-AFEE-3AAC7FED371B}" type="slidenum">
              <a:rPr lang="en-CA" smtClean="0"/>
              <a:pPr>
                <a:defRPr/>
              </a:pPr>
              <a:t>84</a:t>
            </a:fld>
            <a:endParaRPr lang="en-CA"/>
          </a:p>
        </p:txBody>
      </p:sp>
    </p:spTree>
    <p:extLst>
      <p:ext uri="{BB962C8B-B14F-4D97-AF65-F5344CB8AC3E}">
        <p14:creationId xmlns:p14="http://schemas.microsoft.com/office/powerpoint/2010/main" val="3595815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A0C3CE8-AA9A-4EE4-8A55-8CADF4997119}" type="slidenum">
              <a:rPr lang="en-CA" smtClean="0"/>
              <a:pPr>
                <a:defRPr/>
              </a:pPr>
              <a:t>85</a:t>
            </a:fld>
            <a:endParaRPr lang="en-CA"/>
          </a:p>
        </p:txBody>
      </p:sp>
    </p:spTree>
    <p:extLst>
      <p:ext uri="{BB962C8B-B14F-4D97-AF65-F5344CB8AC3E}">
        <p14:creationId xmlns:p14="http://schemas.microsoft.com/office/powerpoint/2010/main" val="4045854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1DBB22-8539-4CBF-84CC-16B3C4657364}" type="slidenum">
              <a:rPr lang="en-CA" smtClean="0"/>
              <a:pPr>
                <a:defRPr/>
              </a:pPr>
              <a:t>86</a:t>
            </a:fld>
            <a:endParaRPr lang="en-CA"/>
          </a:p>
        </p:txBody>
      </p:sp>
    </p:spTree>
    <p:extLst>
      <p:ext uri="{BB962C8B-B14F-4D97-AF65-F5344CB8AC3E}">
        <p14:creationId xmlns:p14="http://schemas.microsoft.com/office/powerpoint/2010/main" val="4000940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24F3C-0561-4F8A-B970-2F90965E116B}" type="slidenum">
              <a:rPr lang="en-CA" smtClean="0"/>
              <a:pPr>
                <a:defRPr/>
              </a:pPr>
              <a:t>87</a:t>
            </a:fld>
            <a:endParaRPr lang="en-CA"/>
          </a:p>
        </p:txBody>
      </p:sp>
    </p:spTree>
    <p:extLst>
      <p:ext uri="{BB962C8B-B14F-4D97-AF65-F5344CB8AC3E}">
        <p14:creationId xmlns:p14="http://schemas.microsoft.com/office/powerpoint/2010/main" val="30987702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9291F6B-4093-436F-9E20-B13F75CFB807}" type="slidenum">
              <a:rPr lang="en-CA" smtClean="0"/>
              <a:pPr>
                <a:defRPr/>
              </a:pPr>
              <a:t>88</a:t>
            </a:fld>
            <a:endParaRPr lang="en-CA"/>
          </a:p>
        </p:txBody>
      </p:sp>
    </p:spTree>
    <p:extLst>
      <p:ext uri="{BB962C8B-B14F-4D97-AF65-F5344CB8AC3E}">
        <p14:creationId xmlns:p14="http://schemas.microsoft.com/office/powerpoint/2010/main" val="6063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zh-CN" dirty="0">
                <a:latin typeface="Arial" charset="0"/>
                <a:cs typeface="Arial" charset="0"/>
              </a:rPr>
              <a:t>Linux Schedular: CFS, “nice” defines the priority</a:t>
            </a:r>
            <a:endParaRPr lang="en-US" altLang="en-US" dirty="0">
              <a:latin typeface="Arial" charset="0"/>
              <a:cs typeface="Arial" charset="0"/>
            </a:endParaRPr>
          </a:p>
          <a:p>
            <a:pPr>
              <a:buFont typeface="Arial" charset="0"/>
              <a:buNone/>
            </a:pPr>
            <a:r>
              <a:rPr lang="en-US" altLang="en-US" dirty="0">
                <a:latin typeface="Arial" charset="0"/>
                <a:cs typeface="Arial" charset="0"/>
              </a:rPr>
              <a:t>This allows the processor to be used by interactive programs</a:t>
            </a:r>
          </a:p>
          <a:p>
            <a:pPr lvl="1"/>
            <a:r>
              <a:rPr lang="en-US" altLang="en-US" dirty="0">
                <a:latin typeface="Arial" charset="0"/>
                <a:cs typeface="Arial" charset="0"/>
              </a:rPr>
              <a:t>This does not significantly affect the run-time of CPU-bound processes</a:t>
            </a:r>
          </a:p>
          <a:p>
            <a:endParaRPr lang="en-CA" altLang="en-US" dirty="0"/>
          </a:p>
        </p:txBody>
      </p:sp>
      <p:sp>
        <p:nvSpPr>
          <p:cNvPr id="4" name="Slide Number Placeholder 3"/>
          <p:cNvSpPr>
            <a:spLocks noGrp="1"/>
          </p:cNvSpPr>
          <p:nvPr>
            <p:ph type="sldNum" sz="quarter" idx="5"/>
          </p:nvPr>
        </p:nvSpPr>
        <p:spPr/>
        <p:txBody>
          <a:bodyPr/>
          <a:lstStyle/>
          <a:p>
            <a:pPr>
              <a:defRPr/>
            </a:pPr>
            <a:fld id="{EBB26360-ADA1-4B2E-BC48-628F38260617}" type="slidenum">
              <a:rPr lang="en-CA" smtClean="0"/>
              <a:pPr>
                <a:defRPr/>
              </a:pPr>
              <a:t>9</a:t>
            </a:fld>
            <a:endParaRPr lang="en-CA"/>
          </a:p>
        </p:txBody>
      </p:sp>
    </p:spTree>
    <p:extLst>
      <p:ext uri="{BB962C8B-B14F-4D97-AF65-F5344CB8AC3E}">
        <p14:creationId xmlns:p14="http://schemas.microsoft.com/office/powerpoint/2010/main" val="730460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ED10C1-2118-4CD9-BF71-F9CDEBB65992}" type="slidenum">
              <a:rPr lang="en-CA" smtClean="0"/>
              <a:pPr>
                <a:defRPr/>
              </a:pPr>
              <a:t>89</a:t>
            </a:fld>
            <a:endParaRPr lang="en-CA"/>
          </a:p>
        </p:txBody>
      </p:sp>
    </p:spTree>
    <p:extLst>
      <p:ext uri="{BB962C8B-B14F-4D97-AF65-F5344CB8AC3E}">
        <p14:creationId xmlns:p14="http://schemas.microsoft.com/office/powerpoint/2010/main" val="570035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E1FAB24-D1FA-41BF-9321-04E944280472}" type="slidenum">
              <a:rPr lang="en-CA" smtClean="0"/>
              <a:pPr>
                <a:defRPr/>
              </a:pPr>
              <a:t>90</a:t>
            </a:fld>
            <a:endParaRPr lang="en-CA"/>
          </a:p>
        </p:txBody>
      </p:sp>
    </p:spTree>
    <p:extLst>
      <p:ext uri="{BB962C8B-B14F-4D97-AF65-F5344CB8AC3E}">
        <p14:creationId xmlns:p14="http://schemas.microsoft.com/office/powerpoint/2010/main" val="3298738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7195EE-199E-46BB-83F8-D28B90254081}" type="slidenum">
              <a:rPr lang="en-CA" smtClean="0"/>
              <a:pPr>
                <a:defRPr/>
              </a:pPr>
              <a:t>91</a:t>
            </a:fld>
            <a:endParaRPr lang="en-CA"/>
          </a:p>
        </p:txBody>
      </p:sp>
    </p:spTree>
    <p:extLst>
      <p:ext uri="{BB962C8B-B14F-4D97-AF65-F5344CB8AC3E}">
        <p14:creationId xmlns:p14="http://schemas.microsoft.com/office/powerpoint/2010/main" val="1853601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5C0747-9FB1-4602-9D41-191E7A828B9B}" type="slidenum">
              <a:rPr lang="en-CA" smtClean="0"/>
              <a:pPr>
                <a:defRPr/>
              </a:pPr>
              <a:t>92</a:t>
            </a:fld>
            <a:endParaRPr lang="en-CA"/>
          </a:p>
        </p:txBody>
      </p:sp>
    </p:spTree>
    <p:extLst>
      <p:ext uri="{BB962C8B-B14F-4D97-AF65-F5344CB8AC3E}">
        <p14:creationId xmlns:p14="http://schemas.microsoft.com/office/powerpoint/2010/main" val="20617649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E290961-922B-4782-AC3A-56AC5F4A8DF7}" type="slidenum">
              <a:rPr lang="en-CA" smtClean="0"/>
              <a:pPr>
                <a:defRPr/>
              </a:pPr>
              <a:t>93</a:t>
            </a:fld>
            <a:endParaRPr lang="en-CA"/>
          </a:p>
        </p:txBody>
      </p:sp>
    </p:spTree>
    <p:extLst>
      <p:ext uri="{BB962C8B-B14F-4D97-AF65-F5344CB8AC3E}">
        <p14:creationId xmlns:p14="http://schemas.microsoft.com/office/powerpoint/2010/main" val="28562249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k current depth, 2^k number of node at depth k. h-k is the number of percolations </a:t>
            </a:r>
          </a:p>
        </p:txBody>
      </p:sp>
      <p:sp>
        <p:nvSpPr>
          <p:cNvPr id="4" name="Slide Number Placeholder 3"/>
          <p:cNvSpPr>
            <a:spLocks noGrp="1"/>
          </p:cNvSpPr>
          <p:nvPr>
            <p:ph type="sldNum" sz="quarter" idx="5"/>
          </p:nvPr>
        </p:nvSpPr>
        <p:spPr/>
        <p:txBody>
          <a:bodyPr/>
          <a:lstStyle/>
          <a:p>
            <a:pPr>
              <a:defRPr/>
            </a:pPr>
            <a:fld id="{D08641DD-DF16-4D4F-AF0F-228CDCD41C02}" type="slidenum">
              <a:rPr lang="en-CA" smtClean="0"/>
              <a:pPr>
                <a:defRPr/>
              </a:pPr>
              <a:t>94</a:t>
            </a:fld>
            <a:endParaRPr lang="en-CA"/>
          </a:p>
        </p:txBody>
      </p:sp>
    </p:spTree>
    <p:extLst>
      <p:ext uri="{BB962C8B-B14F-4D97-AF65-F5344CB8AC3E}">
        <p14:creationId xmlns:p14="http://schemas.microsoft.com/office/powerpoint/2010/main" val="3010261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89E7BAA1-2078-4024-9055-4FB5E584E651}" type="slidenum">
              <a:rPr lang="en-CA" smtClean="0"/>
              <a:pPr>
                <a:defRPr/>
              </a:pPr>
              <a:t>95</a:t>
            </a:fld>
            <a:endParaRPr lang="en-CA"/>
          </a:p>
        </p:txBody>
      </p:sp>
    </p:spTree>
    <p:extLst>
      <p:ext uri="{BB962C8B-B14F-4D97-AF65-F5344CB8AC3E}">
        <p14:creationId xmlns:p14="http://schemas.microsoft.com/office/powerpoint/2010/main" val="607028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7A3C0C-378A-4DE6-A30F-FB5DA6D1E9BB}" type="slidenum">
              <a:rPr lang="en-CA" smtClean="0"/>
              <a:pPr>
                <a:defRPr/>
              </a:pPr>
              <a:t>96</a:t>
            </a:fld>
            <a:endParaRPr lang="en-CA"/>
          </a:p>
        </p:txBody>
      </p:sp>
    </p:spTree>
    <p:extLst>
      <p:ext uri="{BB962C8B-B14F-4D97-AF65-F5344CB8AC3E}">
        <p14:creationId xmlns:p14="http://schemas.microsoft.com/office/powerpoint/2010/main" val="1726953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457D24B-B94A-4E87-B1B2-5E0E8F83E127}" type="slidenum">
              <a:rPr lang="en-CA" smtClean="0"/>
              <a:pPr>
                <a:defRPr/>
              </a:pPr>
              <a:t>97</a:t>
            </a:fld>
            <a:endParaRPr lang="en-CA"/>
          </a:p>
        </p:txBody>
      </p:sp>
    </p:spTree>
    <p:extLst>
      <p:ext uri="{BB962C8B-B14F-4D97-AF65-F5344CB8AC3E}">
        <p14:creationId xmlns:p14="http://schemas.microsoft.com/office/powerpoint/2010/main" val="2705122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E269B82-AD03-4BFC-87EB-CC9733CE4DA0}" type="slidenum">
              <a:rPr lang="en-CA" smtClean="0"/>
              <a:pPr>
                <a:defRPr/>
              </a:pPr>
              <a:t>98</a:t>
            </a:fld>
            <a:endParaRPr lang="en-CA"/>
          </a:p>
        </p:txBody>
      </p:sp>
    </p:spTree>
    <p:extLst>
      <p:ext uri="{BB962C8B-B14F-4D97-AF65-F5344CB8AC3E}">
        <p14:creationId xmlns:p14="http://schemas.microsoft.com/office/powerpoint/2010/main" val="1124941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C9C89CB-F400-4317-937D-CCB9628B7386}" type="slidenum">
              <a:rPr lang="en-CA" smtClean="0"/>
              <a:pPr>
                <a:defRPr/>
              </a:pPr>
              <a:t>10</a:t>
            </a:fld>
            <a:endParaRPr lang="en-CA"/>
          </a:p>
        </p:txBody>
      </p:sp>
    </p:spTree>
    <p:extLst>
      <p:ext uri="{BB962C8B-B14F-4D97-AF65-F5344CB8AC3E}">
        <p14:creationId xmlns:p14="http://schemas.microsoft.com/office/powerpoint/2010/main" val="400225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C25915-588F-48A8-92DD-337F0A4EDC40}" type="slidenum">
              <a:rPr lang="en-US" altLang="zh-CN"/>
              <a:pPr/>
              <a:t>100</a:t>
            </a:fld>
            <a:endParaRPr lang="en-US" altLang="zh-CN"/>
          </a:p>
        </p:txBody>
      </p:sp>
      <p:sp>
        <p:nvSpPr>
          <p:cNvPr id="57037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Pull other slide back up and ask how long it takes. </a:t>
            </a:r>
          </a:p>
          <a:p>
            <a:r>
              <a:rPr lang="en-US" altLang="zh-CN" dirty="0"/>
              <a:t>O(n log n) </a:t>
            </a:r>
            <a:r>
              <a:rPr lang="en-US" altLang="zh-CN" b="1" dirty="0"/>
              <a:t>worst</a:t>
            </a:r>
            <a:r>
              <a:rPr lang="en-US" altLang="zh-CN" dirty="0"/>
              <a:t> case, but O(n) average case.</a:t>
            </a:r>
          </a:p>
          <a:p>
            <a:r>
              <a:rPr lang="en-US" altLang="zh-CN" dirty="0"/>
              <a:t>Can we get a worst case O(n) bound?</a:t>
            </a:r>
          </a:p>
          <a:p>
            <a:endParaRPr lang="en-US" altLang="zh-CN" dirty="0"/>
          </a:p>
          <a:p>
            <a:r>
              <a:rPr lang="en-US" altLang="zh-CN" dirty="0"/>
              <a:t>Let’s try pretending it’s a heap already and just fixing the heap-order property. </a:t>
            </a:r>
          </a:p>
          <a:p>
            <a:endParaRPr lang="en-US" altLang="zh-CN" dirty="0"/>
          </a:p>
          <a:p>
            <a:r>
              <a:rPr lang="en-US" altLang="zh-CN" dirty="0"/>
              <a:t>The red nodes are the ones that are out of order.</a:t>
            </a:r>
          </a:p>
          <a:p>
            <a:endParaRPr lang="en-US" altLang="zh-CN" dirty="0"/>
          </a:p>
          <a:p>
            <a:r>
              <a:rPr lang="en-US" altLang="zh-CN" dirty="0"/>
              <a:t>Question: which nodes MIGHT be out of order in any heap?</a:t>
            </a:r>
          </a:p>
        </p:txBody>
      </p:sp>
    </p:spTree>
    <p:extLst>
      <p:ext uri="{BB962C8B-B14F-4D97-AF65-F5344CB8AC3E}">
        <p14:creationId xmlns:p14="http://schemas.microsoft.com/office/powerpoint/2010/main" val="4034116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0E872-8FFE-4307-BDC0-31AC15D9266F}" type="slidenum">
              <a:rPr lang="en-US" altLang="zh-CN"/>
              <a:pPr/>
              <a:t>101</a:t>
            </a:fld>
            <a:endParaRPr lang="en-US" altLang="zh-CN"/>
          </a:p>
        </p:txBody>
      </p:sp>
      <p:sp>
        <p:nvSpPr>
          <p:cNvPr id="572418"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endParaRPr lang="zh-CN" altLang="zh-CN"/>
          </a:p>
        </p:txBody>
      </p:sp>
    </p:spTree>
    <p:extLst>
      <p:ext uri="{BB962C8B-B14F-4D97-AF65-F5344CB8AC3E}">
        <p14:creationId xmlns:p14="http://schemas.microsoft.com/office/powerpoint/2010/main" val="40422929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3F21C-6C1F-4FCF-9E8B-772651AFD5F7}" type="slidenum">
              <a:rPr lang="en-US" altLang="zh-CN"/>
              <a:pPr/>
              <a:t>102</a:t>
            </a:fld>
            <a:endParaRPr lang="en-US" altLang="zh-CN"/>
          </a:p>
        </p:txBody>
      </p:sp>
      <p:sp>
        <p:nvSpPr>
          <p:cNvPr id="574466"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4467"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How long does this take? Well, everything above the fringe might move 1 step.</a:t>
            </a:r>
          </a:p>
          <a:p>
            <a:endParaRPr lang="en-US" altLang="zh-CN" dirty="0"/>
          </a:p>
          <a:p>
            <a:r>
              <a:rPr lang="en-US" altLang="zh-CN" dirty="0"/>
              <a:t>Everything height 2 or greater might move 2 steps.</a:t>
            </a:r>
          </a:p>
          <a:p>
            <a:endParaRPr lang="en-US" altLang="zh-CN" dirty="0"/>
          </a:p>
          <a:p>
            <a:r>
              <a:rPr lang="en-US" altLang="zh-CN" dirty="0"/>
              <a:t>…</a:t>
            </a:r>
          </a:p>
          <a:p>
            <a:endParaRPr lang="en-US" altLang="zh-CN" dirty="0"/>
          </a:p>
          <a:p>
            <a:r>
              <a:rPr lang="en-US" altLang="zh-CN" dirty="0"/>
              <a:t>In other words n * Sum I=0 to n of I/2</a:t>
            </a:r>
            <a:r>
              <a:rPr lang="en-US" altLang="zh-CN" baseline="30000" dirty="0"/>
              <a:t>i</a:t>
            </a:r>
            <a:endParaRPr lang="en-US" altLang="zh-CN" dirty="0"/>
          </a:p>
          <a:p>
            <a:r>
              <a:rPr lang="en-US" altLang="zh-CN" dirty="0"/>
              <a:t>But, this is (as n-&gt;</a:t>
            </a:r>
            <a:r>
              <a:rPr lang="en-US" altLang="zh-CN" dirty="0" err="1"/>
              <a:t>inf</a:t>
            </a:r>
            <a:r>
              <a:rPr lang="en-US" altLang="zh-CN" dirty="0"/>
              <a:t>) just 2. See chapter I to see why.</a:t>
            </a:r>
          </a:p>
          <a:p>
            <a:endParaRPr lang="en-US" altLang="zh-CN" dirty="0"/>
          </a:p>
          <a:p>
            <a:r>
              <a:rPr lang="en-US" altLang="zh-CN" dirty="0"/>
              <a:t>So, the runtime is O(n).</a:t>
            </a:r>
          </a:p>
          <a:p>
            <a:endParaRPr lang="en-US" altLang="zh-CN" dirty="0"/>
          </a:p>
        </p:txBody>
      </p:sp>
    </p:spTree>
    <p:extLst>
      <p:ext uri="{BB962C8B-B14F-4D97-AF65-F5344CB8AC3E}">
        <p14:creationId xmlns:p14="http://schemas.microsoft.com/office/powerpoint/2010/main" val="3713385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26E2C-2874-43C9-98E3-B783F5130BD1}" type="slidenum">
              <a:rPr lang="en-US" altLang="zh-CN"/>
              <a:pPr/>
              <a:t>103</a:t>
            </a:fld>
            <a:endParaRPr lang="en-US" altLang="zh-CN"/>
          </a:p>
        </p:txBody>
      </p:sp>
      <p:sp>
        <p:nvSpPr>
          <p:cNvPr id="576514"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6515"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dirty="0"/>
              <a:t>Fact: size of a perfect binary tree doubles (+1) with each additional layer</a:t>
            </a:r>
          </a:p>
        </p:txBody>
      </p:sp>
    </p:spTree>
    <p:extLst>
      <p:ext uri="{BB962C8B-B14F-4D97-AF65-F5344CB8AC3E}">
        <p14:creationId xmlns:p14="http://schemas.microsoft.com/office/powerpoint/2010/main" val="4203486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7E4DE2-5498-4B5B-93BA-DE3912810A07}" type="slidenum">
              <a:rPr lang="en-CA" smtClean="0"/>
              <a:pPr>
                <a:defRPr/>
              </a:pPr>
              <a:t>104</a:t>
            </a:fld>
            <a:endParaRPr lang="en-CA"/>
          </a:p>
        </p:txBody>
      </p:sp>
    </p:spTree>
    <p:extLst>
      <p:ext uri="{BB962C8B-B14F-4D97-AF65-F5344CB8AC3E}">
        <p14:creationId xmlns:p14="http://schemas.microsoft.com/office/powerpoint/2010/main" val="2808462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DB64ABD-EC89-479C-8949-A3518223425F}" type="slidenum">
              <a:rPr lang="en-CA" smtClean="0"/>
              <a:pPr>
                <a:defRPr/>
              </a:pPr>
              <a:t>107</a:t>
            </a:fld>
            <a:endParaRPr lang="en-CA"/>
          </a:p>
        </p:txBody>
      </p:sp>
    </p:spTree>
    <p:extLst>
      <p:ext uri="{BB962C8B-B14F-4D97-AF65-F5344CB8AC3E}">
        <p14:creationId xmlns:p14="http://schemas.microsoft.com/office/powerpoint/2010/main" val="19389605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353756-2EEB-4B0D-A49B-B625459D3845}" type="slidenum">
              <a:rPr lang="en-CA" smtClean="0"/>
              <a:pPr>
                <a:defRPr/>
              </a:pPr>
              <a:t>108</a:t>
            </a:fld>
            <a:endParaRPr lang="en-CA"/>
          </a:p>
        </p:txBody>
      </p:sp>
    </p:spTree>
    <p:extLst>
      <p:ext uri="{BB962C8B-B14F-4D97-AF65-F5344CB8AC3E}">
        <p14:creationId xmlns:p14="http://schemas.microsoft.com/office/powerpoint/2010/main" val="13115430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687F9D7-B62D-40DD-8ACD-E5D3A2F19A57}" type="slidenum">
              <a:rPr lang="en-CA" smtClean="0"/>
              <a:pPr>
                <a:defRPr/>
              </a:pPr>
              <a:t>109</a:t>
            </a:fld>
            <a:endParaRPr lang="en-CA"/>
          </a:p>
        </p:txBody>
      </p:sp>
    </p:spTree>
    <p:extLst>
      <p:ext uri="{BB962C8B-B14F-4D97-AF65-F5344CB8AC3E}">
        <p14:creationId xmlns:p14="http://schemas.microsoft.com/office/powerpoint/2010/main" val="41344343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66D7D85-D3DA-4913-87DF-D3F6909DF9BF}" type="slidenum">
              <a:rPr lang="en-CA" smtClean="0"/>
              <a:pPr>
                <a:defRPr/>
              </a:pPr>
              <a:t>110</a:t>
            </a:fld>
            <a:endParaRPr lang="en-CA"/>
          </a:p>
        </p:txBody>
      </p:sp>
    </p:spTree>
    <p:extLst>
      <p:ext uri="{BB962C8B-B14F-4D97-AF65-F5344CB8AC3E}">
        <p14:creationId xmlns:p14="http://schemas.microsoft.com/office/powerpoint/2010/main" val="20318888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75D96C8-3644-4B23-92CA-D252BE35A3C3}" type="slidenum">
              <a:rPr lang="en-CA" smtClean="0"/>
              <a:pPr>
                <a:defRPr/>
              </a:pPr>
              <a:t>111</a:t>
            </a:fld>
            <a:endParaRPr lang="en-CA"/>
          </a:p>
        </p:txBody>
      </p:sp>
    </p:spTree>
    <p:extLst>
      <p:ext uri="{BB962C8B-B14F-4D97-AF65-F5344CB8AC3E}">
        <p14:creationId xmlns:p14="http://schemas.microsoft.com/office/powerpoint/2010/main" val="949701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Picture 2" descr="C:\Users\dwharder\Desktop\cc.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97863" y="6373813"/>
            <a:ext cx="6794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1412170" y="2023872"/>
            <a:ext cx="7211568" cy="1329137"/>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6936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86030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Tree>
    <p:extLst>
      <p:ext uri="{BB962C8B-B14F-4D97-AF65-F5344CB8AC3E}">
        <p14:creationId xmlns:p14="http://schemas.microsoft.com/office/powerpoint/2010/main" val="269397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8975983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CA"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CA"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3848442096"/>
      </p:ext>
    </p:extLst>
  </p:cSld>
  <p:clrMap bg1="lt1" tx1="dk1" bg2="lt2" tx2="dk2" accent1="accent1" accent2="accent2" accent3="accent3" accent4="accent4" accent5="accent5" accent6="accent6" hlink="hlink" folHlink="folHlink"/>
  <p:sldLayoutIdLst>
    <p:sldLayoutId id="2147483796" r:id="rId1"/>
    <p:sldLayoutId id="2147483797" r:id="rId2"/>
  </p:sldLayoutIdLst>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0.wmf"/><Relationship Id="rId4"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7.wmf"/><Relationship Id="rId4" Type="http://schemas.openxmlformats.org/officeDocument/2006/relationships/oleObject" Target="../embeddings/oleObject1.bin"/></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lstStyle/>
          <a:p>
            <a:pPr eaLnBrk="1" hangingPunct="1"/>
            <a:r>
              <a:rPr lang="en-US" altLang="zh-CN" sz="4400" dirty="0"/>
              <a:t>CS101 Data Structure</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Heaps and Priority Queues</a:t>
            </a:r>
            <a:endParaRPr lang="en-US" altLang="zh-CN"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6</a:t>
            </a:r>
            <a:endParaRPr lang="zh-CN" altLang="en-US" dirty="0">
              <a:solidFill>
                <a:prstClr val="black"/>
              </a:solidFill>
            </a:endParaRPr>
          </a:p>
        </p:txBody>
      </p:sp>
    </p:spTree>
    <p:extLst>
      <p:ext uri="{BB962C8B-B14F-4D97-AF65-F5344CB8AC3E}">
        <p14:creationId xmlns:p14="http://schemas.microsoft.com/office/powerpoint/2010/main" val="367416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sp>
        <p:nvSpPr>
          <p:cNvPr id="3" name="Content Placeholder 2"/>
          <p:cNvSpPr>
            <a:spLocks noGrp="1"/>
          </p:cNvSpPr>
          <p:nvPr>
            <p:ph idx="1"/>
          </p:nvPr>
        </p:nvSpPr>
        <p:spPr/>
        <p:txBody>
          <a:bodyPr/>
          <a:lstStyle/>
          <a:p>
            <a:pPr marL="0" indent="0">
              <a:buNone/>
            </a:pPr>
            <a:r>
              <a:rPr lang="en-US" altLang="en-US" dirty="0">
                <a:latin typeface="Arial" charset="0"/>
                <a:cs typeface="Arial" charset="0"/>
              </a:rPr>
              <a:t>We will see later how priority queue is used in Huffman coding.</a:t>
            </a:r>
          </a:p>
          <a:p>
            <a:endParaRPr lang="zh-CN" altLang="en-US" dirty="0"/>
          </a:p>
        </p:txBody>
      </p:sp>
      <p:sp>
        <p:nvSpPr>
          <p:cNvPr id="4" name="Rectangle 3"/>
          <p:cNvSpPr>
            <a:spLocks noChangeArrowheads="1"/>
          </p:cNvSpPr>
          <p:nvPr/>
        </p:nvSpPr>
        <p:spPr bwMode="auto">
          <a:xfrm>
            <a:off x="611560" y="2924944"/>
            <a:ext cx="8001000" cy="43815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buFontTx/>
              <a:buChar char="•"/>
            </a:pPr>
            <a:endParaRPr lang="zh-CN" altLang="en-US" sz="2800">
              <a:latin typeface="Courier New" panose="02070309020205020404" pitchFamily="49" charset="0"/>
            </a:endParaRPr>
          </a:p>
        </p:txBody>
      </p:sp>
      <p:sp>
        <p:nvSpPr>
          <p:cNvPr id="5" name="Line 4"/>
          <p:cNvSpPr>
            <a:spLocks noChangeShapeType="1"/>
          </p:cNvSpPr>
          <p:nvPr/>
        </p:nvSpPr>
        <p:spPr bwMode="auto">
          <a:xfrm>
            <a:off x="198316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324681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4512048"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5777285"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7042523"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rot="2537517">
            <a:off x="6137648" y="4593407"/>
            <a:ext cx="141287" cy="269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1"/>
          <p:cNvSpPr txBox="1">
            <a:spLocks noChangeArrowheads="1"/>
          </p:cNvSpPr>
          <p:nvPr/>
        </p:nvSpPr>
        <p:spPr bwMode="auto">
          <a:xfrm>
            <a:off x="58503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2" name="Text Box 12"/>
          <p:cNvSpPr txBox="1">
            <a:spLocks noChangeArrowheads="1"/>
          </p:cNvSpPr>
          <p:nvPr/>
        </p:nvSpPr>
        <p:spPr bwMode="auto">
          <a:xfrm>
            <a:off x="6317035"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i</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3" name="Text Box 13"/>
          <p:cNvSpPr txBox="1">
            <a:spLocks noChangeArrowheads="1"/>
          </p:cNvSpPr>
          <p:nvPr/>
        </p:nvSpPr>
        <p:spPr bwMode="auto">
          <a:xfrm>
            <a:off x="2421310" y="3812357"/>
            <a:ext cx="5143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sp</a:t>
            </a:r>
          </a:p>
          <a:p>
            <a:pPr>
              <a:spcBef>
                <a:spcPct val="50000"/>
              </a:spcBef>
              <a:buFontTx/>
              <a:buNone/>
            </a:pPr>
            <a:r>
              <a:rPr lang="en-US" altLang="zh-CN" sz="1800">
                <a:latin typeface="Courier New" panose="02070309020205020404" pitchFamily="49" charset="0"/>
              </a:rPr>
              <a:t>4</a:t>
            </a:r>
          </a:p>
        </p:txBody>
      </p:sp>
      <p:sp>
        <p:nvSpPr>
          <p:cNvPr id="14" name="Text Box 14"/>
          <p:cNvSpPr txBox="1">
            <a:spLocks noChangeArrowheads="1"/>
          </p:cNvSpPr>
          <p:nvPr/>
        </p:nvSpPr>
        <p:spPr bwMode="auto">
          <a:xfrm>
            <a:off x="8041060" y="3793307"/>
            <a:ext cx="4000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spcBef>
                <a:spcPct val="50000"/>
              </a:spcBef>
              <a:buFontTx/>
              <a:buNone/>
            </a:pPr>
            <a:r>
              <a:rPr lang="en-US" altLang="zh-CN" sz="1800">
                <a:latin typeface="Courier New" panose="02070309020205020404" pitchFamily="49" charset="0"/>
              </a:rPr>
              <a:t>8</a:t>
            </a:r>
          </a:p>
        </p:txBody>
      </p:sp>
      <p:sp>
        <p:nvSpPr>
          <p:cNvPr id="15" name="Line 15"/>
          <p:cNvSpPr>
            <a:spLocks noChangeShapeType="1"/>
          </p:cNvSpPr>
          <p:nvPr/>
        </p:nvSpPr>
        <p:spPr bwMode="auto">
          <a:xfrm rot="19062483" flipH="1">
            <a:off x="6424985" y="4604519"/>
            <a:ext cx="130175" cy="2365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6"/>
          <p:cNvSpPr txBox="1">
            <a:spLocks noChangeArrowheads="1"/>
          </p:cNvSpPr>
          <p:nvPr/>
        </p:nvSpPr>
        <p:spPr bwMode="auto">
          <a:xfrm>
            <a:off x="62265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17" name="Line 17"/>
          <p:cNvSpPr>
            <a:spLocks noChangeShapeType="1"/>
          </p:cNvSpPr>
          <p:nvPr/>
        </p:nvSpPr>
        <p:spPr bwMode="auto">
          <a:xfrm rot="2537517">
            <a:off x="6986960" y="4588644"/>
            <a:ext cx="117475"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8"/>
          <p:cNvSpPr txBox="1">
            <a:spLocks noChangeArrowheads="1"/>
          </p:cNvSpPr>
          <p:nvPr/>
        </p:nvSpPr>
        <p:spPr bwMode="auto">
          <a:xfrm>
            <a:off x="6807573" y="486328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y</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9" name="Text Box 19"/>
          <p:cNvSpPr txBox="1">
            <a:spLocks noChangeArrowheads="1"/>
          </p:cNvSpPr>
          <p:nvPr/>
        </p:nvSpPr>
        <p:spPr bwMode="auto">
          <a:xfrm>
            <a:off x="72600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l</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0" name="Text Box 20"/>
          <p:cNvSpPr txBox="1">
            <a:spLocks noChangeArrowheads="1"/>
          </p:cNvSpPr>
          <p:nvPr/>
        </p:nvSpPr>
        <p:spPr bwMode="auto">
          <a:xfrm>
            <a:off x="69504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1" name="Line 21"/>
          <p:cNvSpPr>
            <a:spLocks noChangeShapeType="1"/>
          </p:cNvSpPr>
          <p:nvPr/>
        </p:nvSpPr>
        <p:spPr bwMode="auto">
          <a:xfrm rot="19062483" flipH="1">
            <a:off x="7282235" y="4612457"/>
            <a:ext cx="152400" cy="227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rot="2537517">
            <a:off x="1144960" y="4136207"/>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3"/>
          <p:cNvSpPr txBox="1">
            <a:spLocks noChangeArrowheads="1"/>
          </p:cNvSpPr>
          <p:nvPr/>
        </p:nvSpPr>
        <p:spPr bwMode="auto">
          <a:xfrm>
            <a:off x="944935"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k</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4" name="Text Box 24"/>
          <p:cNvSpPr txBox="1">
            <a:spLocks noChangeArrowheads="1"/>
          </p:cNvSpPr>
          <p:nvPr/>
        </p:nvSpPr>
        <p:spPr bwMode="auto">
          <a:xfrm>
            <a:off x="1397373"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5" name="Text Box 25"/>
          <p:cNvSpPr txBox="1">
            <a:spLocks noChangeArrowheads="1"/>
          </p:cNvSpPr>
          <p:nvPr/>
        </p:nvSpPr>
        <p:spPr bwMode="auto">
          <a:xfrm>
            <a:off x="1202110" y="3744094"/>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6" name="Line 26"/>
          <p:cNvSpPr>
            <a:spLocks noChangeShapeType="1"/>
          </p:cNvSpPr>
          <p:nvPr/>
        </p:nvSpPr>
        <p:spPr bwMode="auto">
          <a:xfrm rot="19062483" flipH="1">
            <a:off x="1487860" y="4126682"/>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p:cNvSpPr>
            <a:spLocks noChangeShapeType="1"/>
          </p:cNvSpPr>
          <p:nvPr/>
        </p:nvSpPr>
        <p:spPr bwMode="auto">
          <a:xfrm rot="2537517">
            <a:off x="3616698" y="4050482"/>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28"/>
          <p:cNvSpPr txBox="1">
            <a:spLocks noChangeArrowheads="1"/>
          </p:cNvSpPr>
          <p:nvPr/>
        </p:nvSpPr>
        <p:spPr bwMode="auto">
          <a:xfrm>
            <a:off x="3416673"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r</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29" name="Text Box 29"/>
          <p:cNvSpPr txBox="1">
            <a:spLocks noChangeArrowheads="1"/>
          </p:cNvSpPr>
          <p:nvPr/>
        </p:nvSpPr>
        <p:spPr bwMode="auto">
          <a:xfrm>
            <a:off x="3869110"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0" name="Text Box 30"/>
          <p:cNvSpPr txBox="1">
            <a:spLocks noChangeArrowheads="1"/>
          </p:cNvSpPr>
          <p:nvPr/>
        </p:nvSpPr>
        <p:spPr bwMode="auto">
          <a:xfrm>
            <a:off x="3673848" y="3658369"/>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1" name="Line 31"/>
          <p:cNvSpPr>
            <a:spLocks noChangeShapeType="1"/>
          </p:cNvSpPr>
          <p:nvPr/>
        </p:nvSpPr>
        <p:spPr bwMode="auto">
          <a:xfrm rot="19062483" flipH="1">
            <a:off x="3959598" y="4040957"/>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2"/>
          <p:cNvSpPr>
            <a:spLocks noChangeShapeType="1"/>
          </p:cNvSpPr>
          <p:nvPr/>
        </p:nvSpPr>
        <p:spPr bwMode="auto">
          <a:xfrm rot="2537517">
            <a:off x="4974010" y="4058419"/>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3"/>
          <p:cNvSpPr txBox="1">
            <a:spLocks noChangeArrowheads="1"/>
          </p:cNvSpPr>
          <p:nvPr/>
        </p:nvSpPr>
        <p:spPr bwMode="auto">
          <a:xfrm>
            <a:off x="4773985"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n</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4" name="Text Box 34"/>
          <p:cNvSpPr txBox="1">
            <a:spLocks noChangeArrowheads="1"/>
          </p:cNvSpPr>
          <p:nvPr/>
        </p:nvSpPr>
        <p:spPr bwMode="auto">
          <a:xfrm>
            <a:off x="5226423"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5" name="Text Box 35"/>
          <p:cNvSpPr txBox="1">
            <a:spLocks noChangeArrowheads="1"/>
          </p:cNvSpPr>
          <p:nvPr/>
        </p:nvSpPr>
        <p:spPr bwMode="auto">
          <a:xfrm>
            <a:off x="5031160" y="366630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6" name="Line 36"/>
          <p:cNvSpPr>
            <a:spLocks noChangeShapeType="1"/>
          </p:cNvSpPr>
          <p:nvPr/>
        </p:nvSpPr>
        <p:spPr bwMode="auto">
          <a:xfrm rot="19062483" flipH="1">
            <a:off x="5316910" y="4048894"/>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7"/>
          <p:cNvSpPr>
            <a:spLocks noChangeShapeType="1"/>
          </p:cNvSpPr>
          <p:nvPr/>
        </p:nvSpPr>
        <p:spPr bwMode="auto">
          <a:xfrm>
            <a:off x="1430710" y="32106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8"/>
          <p:cNvSpPr>
            <a:spLocks noChangeShapeType="1"/>
          </p:cNvSpPr>
          <p:nvPr/>
        </p:nvSpPr>
        <p:spPr bwMode="auto">
          <a:xfrm>
            <a:off x="2649910" y="32678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9"/>
          <p:cNvSpPr>
            <a:spLocks noChangeShapeType="1"/>
          </p:cNvSpPr>
          <p:nvPr/>
        </p:nvSpPr>
        <p:spPr bwMode="auto">
          <a:xfrm>
            <a:off x="3869110" y="31344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40"/>
          <p:cNvSpPr>
            <a:spLocks noChangeShapeType="1"/>
          </p:cNvSpPr>
          <p:nvPr/>
        </p:nvSpPr>
        <p:spPr bwMode="auto">
          <a:xfrm>
            <a:off x="8193460" y="325990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41"/>
          <p:cNvSpPr>
            <a:spLocks noChangeShapeType="1"/>
          </p:cNvSpPr>
          <p:nvPr/>
        </p:nvSpPr>
        <p:spPr bwMode="auto">
          <a:xfrm>
            <a:off x="5240710" y="31154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42"/>
          <p:cNvSpPr txBox="1">
            <a:spLocks noChangeArrowheads="1"/>
          </p:cNvSpPr>
          <p:nvPr/>
        </p:nvSpPr>
        <p:spPr bwMode="auto">
          <a:xfrm>
            <a:off x="6574210" y="3625032"/>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43" name="Line 43"/>
          <p:cNvSpPr>
            <a:spLocks noChangeShapeType="1"/>
          </p:cNvSpPr>
          <p:nvPr/>
        </p:nvSpPr>
        <p:spPr bwMode="auto">
          <a:xfrm rot="2537517">
            <a:off x="6563098" y="3990157"/>
            <a:ext cx="39687"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4"/>
          <p:cNvSpPr>
            <a:spLocks noChangeShapeType="1"/>
          </p:cNvSpPr>
          <p:nvPr/>
        </p:nvSpPr>
        <p:spPr bwMode="auto">
          <a:xfrm rot="19062483" flipH="1">
            <a:off x="6967910" y="3980632"/>
            <a:ext cx="39688"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5"/>
          <p:cNvSpPr>
            <a:spLocks noChangeShapeType="1"/>
          </p:cNvSpPr>
          <p:nvPr/>
        </p:nvSpPr>
        <p:spPr bwMode="auto">
          <a:xfrm>
            <a:off x="6726610" y="305035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30777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sz="2800">
                <a:ea typeface="宋体" panose="02010600030101010101" pitchFamily="2" charset="-122"/>
              </a:rPr>
              <a:t>Floyd’s Method</a:t>
            </a:r>
            <a:endParaRPr lang="en-US" altLang="zh-CN" dirty="0">
              <a:ea typeface="宋体" panose="02010600030101010101" pitchFamily="2" charset="-122"/>
            </a:endParaRPr>
          </a:p>
        </p:txBody>
      </p:sp>
      <p:grpSp>
        <p:nvGrpSpPr>
          <p:cNvPr id="4" name="Group 3"/>
          <p:cNvGrpSpPr/>
          <p:nvPr/>
        </p:nvGrpSpPr>
        <p:grpSpPr>
          <a:xfrm>
            <a:off x="1004352" y="5556651"/>
            <a:ext cx="7010400" cy="584200"/>
            <a:chOff x="381000" y="2133600"/>
            <a:chExt cx="7010400" cy="584200"/>
          </a:xfrm>
        </p:grpSpPr>
        <p:sp>
          <p:nvSpPr>
            <p:cNvPr id="569347" name="Rectangle 3"/>
            <p:cNvSpPr>
              <a:spLocks noChangeArrowheads="1"/>
            </p:cNvSpPr>
            <p:nvPr/>
          </p:nvSpPr>
          <p:spPr bwMode="auto">
            <a:xfrm>
              <a:off x="965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5</a:t>
              </a:r>
            </a:p>
          </p:txBody>
        </p:sp>
        <p:sp>
          <p:nvSpPr>
            <p:cNvPr id="569348" name="Rectangle 4"/>
            <p:cNvSpPr>
              <a:spLocks noChangeArrowheads="1"/>
            </p:cNvSpPr>
            <p:nvPr/>
          </p:nvSpPr>
          <p:spPr bwMode="auto">
            <a:xfrm>
              <a:off x="1549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11</a:t>
              </a:r>
            </a:p>
          </p:txBody>
        </p:sp>
        <p:sp>
          <p:nvSpPr>
            <p:cNvPr id="569349" name="Rectangle 5"/>
            <p:cNvSpPr>
              <a:spLocks noChangeArrowheads="1"/>
            </p:cNvSpPr>
            <p:nvPr/>
          </p:nvSpPr>
          <p:spPr bwMode="auto">
            <a:xfrm>
              <a:off x="2133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3</a:t>
              </a:r>
            </a:p>
          </p:txBody>
        </p:sp>
        <p:sp>
          <p:nvSpPr>
            <p:cNvPr id="569350" name="Rectangle 6"/>
            <p:cNvSpPr>
              <a:spLocks noChangeArrowheads="1"/>
            </p:cNvSpPr>
            <p:nvPr/>
          </p:nvSpPr>
          <p:spPr bwMode="auto">
            <a:xfrm>
              <a:off x="2717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10</a:t>
              </a:r>
            </a:p>
          </p:txBody>
        </p:sp>
        <p:sp>
          <p:nvSpPr>
            <p:cNvPr id="569351" name="Rectangle 7"/>
            <p:cNvSpPr>
              <a:spLocks noChangeArrowheads="1"/>
            </p:cNvSpPr>
            <p:nvPr/>
          </p:nvSpPr>
          <p:spPr bwMode="auto">
            <a:xfrm>
              <a:off x="3302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6</a:t>
              </a:r>
            </a:p>
          </p:txBody>
        </p:sp>
        <p:sp>
          <p:nvSpPr>
            <p:cNvPr id="569352" name="Rectangle 8"/>
            <p:cNvSpPr>
              <a:spLocks noChangeArrowheads="1"/>
            </p:cNvSpPr>
            <p:nvPr/>
          </p:nvSpPr>
          <p:spPr bwMode="auto">
            <a:xfrm>
              <a:off x="3886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69353" name="Rectangle 9"/>
            <p:cNvSpPr>
              <a:spLocks noChangeArrowheads="1"/>
            </p:cNvSpPr>
            <p:nvPr/>
          </p:nvSpPr>
          <p:spPr bwMode="auto">
            <a:xfrm>
              <a:off x="4470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4</a:t>
              </a:r>
            </a:p>
          </p:txBody>
        </p:sp>
        <p:sp>
          <p:nvSpPr>
            <p:cNvPr id="569354" name="Rectangle 10"/>
            <p:cNvSpPr>
              <a:spLocks noChangeArrowheads="1"/>
            </p:cNvSpPr>
            <p:nvPr/>
          </p:nvSpPr>
          <p:spPr bwMode="auto">
            <a:xfrm>
              <a:off x="5054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69355" name="Rectangle 11"/>
            <p:cNvSpPr>
              <a:spLocks noChangeArrowheads="1"/>
            </p:cNvSpPr>
            <p:nvPr/>
          </p:nvSpPr>
          <p:spPr bwMode="auto">
            <a:xfrm>
              <a:off x="5638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a:t>
              </a:r>
            </a:p>
          </p:txBody>
        </p:sp>
        <p:sp>
          <p:nvSpPr>
            <p:cNvPr id="569356" name="Rectangle 12"/>
            <p:cNvSpPr>
              <a:spLocks noChangeArrowheads="1"/>
            </p:cNvSpPr>
            <p:nvPr/>
          </p:nvSpPr>
          <p:spPr bwMode="auto">
            <a:xfrm>
              <a:off x="6223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69357" name="Rectangle 13"/>
            <p:cNvSpPr>
              <a:spLocks noChangeArrowheads="1"/>
            </p:cNvSpPr>
            <p:nvPr/>
          </p:nvSpPr>
          <p:spPr bwMode="auto">
            <a:xfrm>
              <a:off x="6807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2</a:t>
              </a:r>
            </a:p>
          </p:txBody>
        </p:sp>
        <p:sp>
          <p:nvSpPr>
            <p:cNvPr id="569358" name="Rectangle 14"/>
            <p:cNvSpPr>
              <a:spLocks noChangeArrowheads="1"/>
            </p:cNvSpPr>
            <p:nvPr/>
          </p:nvSpPr>
          <p:spPr bwMode="auto">
            <a:xfrm>
              <a:off x="381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ea typeface="宋体" panose="02010600030101010101" pitchFamily="2" charset="-122"/>
                </a:rPr>
                <a:t>12</a:t>
              </a:r>
            </a:p>
          </p:txBody>
        </p:sp>
      </p:grpSp>
      <p:sp>
        <p:nvSpPr>
          <p:cNvPr id="569359" name="Text Box 15"/>
          <p:cNvSpPr txBox="1">
            <a:spLocks noChangeArrowheads="1"/>
          </p:cNvSpPr>
          <p:nvPr/>
        </p:nvSpPr>
        <p:spPr bwMode="auto">
          <a:xfrm>
            <a:off x="321415" y="1570008"/>
            <a:ext cx="63321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dirty="0">
                <a:ea typeface="宋体" panose="02010600030101010101" pitchFamily="2" charset="-122"/>
              </a:rPr>
              <a:t>Put the keys in a binary tree and fix the heap property!</a:t>
            </a:r>
          </a:p>
        </p:txBody>
      </p:sp>
      <p:grpSp>
        <p:nvGrpSpPr>
          <p:cNvPr id="5" name="Group 4"/>
          <p:cNvGrpSpPr/>
          <p:nvPr/>
        </p:nvGrpSpPr>
        <p:grpSpPr>
          <a:xfrm>
            <a:off x="4697730" y="2204864"/>
            <a:ext cx="3848100" cy="3048000"/>
            <a:chOff x="4343400" y="3186113"/>
            <a:chExt cx="3848100" cy="3048000"/>
          </a:xfrm>
        </p:grpSpPr>
        <p:sp>
          <p:nvSpPr>
            <p:cNvPr id="569360" name="Oval 16"/>
            <p:cNvSpPr>
              <a:spLocks noChangeAspect="1" noChangeArrowheads="1"/>
            </p:cNvSpPr>
            <p:nvPr/>
          </p:nvSpPr>
          <p:spPr bwMode="auto">
            <a:xfrm>
              <a:off x="64770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2</a:t>
              </a:r>
            </a:p>
          </p:txBody>
        </p:sp>
        <p:sp>
          <p:nvSpPr>
            <p:cNvPr id="569361" name="Oval 17"/>
            <p:cNvSpPr>
              <a:spLocks noChangeAspect="1" noChangeArrowheads="1"/>
            </p:cNvSpPr>
            <p:nvPr/>
          </p:nvSpPr>
          <p:spPr bwMode="auto">
            <a:xfrm>
              <a:off x="59436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69362" name="Oval 18"/>
            <p:cNvSpPr>
              <a:spLocks noChangeAspect="1" noChangeArrowheads="1"/>
            </p:cNvSpPr>
            <p:nvPr/>
          </p:nvSpPr>
          <p:spPr bwMode="auto">
            <a:xfrm>
              <a:off x="54102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69363" name="Oval 19"/>
            <p:cNvSpPr>
              <a:spLocks noChangeAspect="1" noChangeArrowheads="1"/>
            </p:cNvSpPr>
            <p:nvPr/>
          </p:nvSpPr>
          <p:spPr bwMode="auto">
            <a:xfrm>
              <a:off x="48768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69364" name="Oval 20"/>
            <p:cNvSpPr>
              <a:spLocks noChangeAspect="1" noChangeArrowheads="1"/>
            </p:cNvSpPr>
            <p:nvPr/>
          </p:nvSpPr>
          <p:spPr bwMode="auto">
            <a:xfrm>
              <a:off x="43434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69365" name="Oval 21"/>
            <p:cNvSpPr>
              <a:spLocks noChangeAspect="1" noChangeArrowheads="1"/>
            </p:cNvSpPr>
            <p:nvPr/>
          </p:nvSpPr>
          <p:spPr bwMode="auto">
            <a:xfrm>
              <a:off x="78105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69366" name="Oval 22"/>
            <p:cNvSpPr>
              <a:spLocks noChangeAspect="1" noChangeArrowheads="1"/>
            </p:cNvSpPr>
            <p:nvPr/>
          </p:nvSpPr>
          <p:spPr bwMode="auto">
            <a:xfrm>
              <a:off x="67437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6</a:t>
              </a:r>
            </a:p>
          </p:txBody>
        </p:sp>
        <p:sp>
          <p:nvSpPr>
            <p:cNvPr id="569367" name="Oval 23"/>
            <p:cNvSpPr>
              <a:spLocks noChangeAspect="1" noChangeArrowheads="1"/>
            </p:cNvSpPr>
            <p:nvPr/>
          </p:nvSpPr>
          <p:spPr bwMode="auto">
            <a:xfrm>
              <a:off x="56769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69368" name="Oval 24"/>
            <p:cNvSpPr>
              <a:spLocks noChangeAspect="1" noChangeArrowheads="1"/>
            </p:cNvSpPr>
            <p:nvPr/>
          </p:nvSpPr>
          <p:spPr bwMode="auto">
            <a:xfrm>
              <a:off x="46101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69369" name="Oval 25"/>
            <p:cNvSpPr>
              <a:spLocks noChangeAspect="1" noChangeArrowheads="1"/>
            </p:cNvSpPr>
            <p:nvPr/>
          </p:nvSpPr>
          <p:spPr bwMode="auto">
            <a:xfrm>
              <a:off x="72771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69370" name="Oval 26"/>
            <p:cNvSpPr>
              <a:spLocks noChangeAspect="1" noChangeArrowheads="1"/>
            </p:cNvSpPr>
            <p:nvPr/>
          </p:nvSpPr>
          <p:spPr bwMode="auto">
            <a:xfrm>
              <a:off x="51435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69371" name="Oval 27"/>
            <p:cNvSpPr>
              <a:spLocks noChangeAspect="1" noChangeArrowheads="1"/>
            </p:cNvSpPr>
            <p:nvPr/>
          </p:nvSpPr>
          <p:spPr bwMode="auto">
            <a:xfrm>
              <a:off x="6210300" y="3186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69372" name="AutoShape 28"/>
            <p:cNvCxnSpPr>
              <a:cxnSpLocks noChangeShapeType="1"/>
              <a:stCxn id="569371" idx="3"/>
              <a:endCxn id="569370" idx="0"/>
            </p:cNvCxnSpPr>
            <p:nvPr/>
          </p:nvCxnSpPr>
          <p:spPr bwMode="auto">
            <a:xfrm flipH="1">
              <a:off x="5334000" y="3530600"/>
              <a:ext cx="9318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3" name="AutoShape 29"/>
            <p:cNvCxnSpPr>
              <a:cxnSpLocks noChangeShapeType="1"/>
              <a:stCxn id="569371" idx="5"/>
              <a:endCxn id="569369" idx="0"/>
            </p:cNvCxnSpPr>
            <p:nvPr/>
          </p:nvCxnSpPr>
          <p:spPr bwMode="auto">
            <a:xfrm>
              <a:off x="6535738" y="3530600"/>
              <a:ext cx="9318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4" name="AutoShape 30"/>
            <p:cNvCxnSpPr>
              <a:cxnSpLocks noChangeShapeType="1"/>
              <a:stCxn id="569369" idx="3"/>
              <a:endCxn id="569366" idx="0"/>
            </p:cNvCxnSpPr>
            <p:nvPr/>
          </p:nvCxnSpPr>
          <p:spPr bwMode="auto">
            <a:xfrm flipH="1">
              <a:off x="69342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5" name="AutoShape 31"/>
            <p:cNvCxnSpPr>
              <a:cxnSpLocks noChangeShapeType="1"/>
              <a:stCxn id="569369" idx="5"/>
              <a:endCxn id="569365" idx="0"/>
            </p:cNvCxnSpPr>
            <p:nvPr/>
          </p:nvCxnSpPr>
          <p:spPr bwMode="auto">
            <a:xfrm>
              <a:off x="76025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6" name="AutoShape 32"/>
            <p:cNvCxnSpPr>
              <a:cxnSpLocks noChangeShapeType="1"/>
              <a:stCxn id="569366" idx="3"/>
              <a:endCxn id="569360" idx="0"/>
            </p:cNvCxnSpPr>
            <p:nvPr/>
          </p:nvCxnSpPr>
          <p:spPr bwMode="auto">
            <a:xfrm flipH="1">
              <a:off x="66675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7" name="AutoShape 33"/>
            <p:cNvCxnSpPr>
              <a:cxnSpLocks noChangeShapeType="1"/>
              <a:stCxn id="569370" idx="3"/>
              <a:endCxn id="569368" idx="0"/>
            </p:cNvCxnSpPr>
            <p:nvPr/>
          </p:nvCxnSpPr>
          <p:spPr bwMode="auto">
            <a:xfrm flipH="1">
              <a:off x="48006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8" name="AutoShape 34"/>
            <p:cNvCxnSpPr>
              <a:cxnSpLocks noChangeShapeType="1"/>
              <a:stCxn id="569370" idx="5"/>
              <a:endCxn id="569367" idx="0"/>
            </p:cNvCxnSpPr>
            <p:nvPr/>
          </p:nvCxnSpPr>
          <p:spPr bwMode="auto">
            <a:xfrm>
              <a:off x="54689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9" name="AutoShape 35"/>
            <p:cNvCxnSpPr>
              <a:cxnSpLocks noChangeShapeType="1"/>
              <a:stCxn id="569368" idx="3"/>
              <a:endCxn id="569364" idx="0"/>
            </p:cNvCxnSpPr>
            <p:nvPr/>
          </p:nvCxnSpPr>
          <p:spPr bwMode="auto">
            <a:xfrm flipH="1">
              <a:off x="45339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0" name="AutoShape 36"/>
            <p:cNvCxnSpPr>
              <a:cxnSpLocks noChangeShapeType="1"/>
              <a:stCxn id="569368" idx="5"/>
              <a:endCxn id="569363" idx="0"/>
            </p:cNvCxnSpPr>
            <p:nvPr/>
          </p:nvCxnSpPr>
          <p:spPr bwMode="auto">
            <a:xfrm>
              <a:off x="49355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1" name="AutoShape 37"/>
            <p:cNvCxnSpPr>
              <a:cxnSpLocks noChangeShapeType="1"/>
              <a:stCxn id="569367" idx="3"/>
              <a:endCxn id="569362" idx="0"/>
            </p:cNvCxnSpPr>
            <p:nvPr/>
          </p:nvCxnSpPr>
          <p:spPr bwMode="auto">
            <a:xfrm flipH="1">
              <a:off x="56007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2" name="AutoShape 38"/>
            <p:cNvCxnSpPr>
              <a:cxnSpLocks noChangeShapeType="1"/>
              <a:stCxn id="569367" idx="5"/>
              <a:endCxn id="569361" idx="0"/>
            </p:cNvCxnSpPr>
            <p:nvPr/>
          </p:nvCxnSpPr>
          <p:spPr bwMode="auto">
            <a:xfrm>
              <a:off x="60023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69383" name="Text Box 39"/>
          <p:cNvSpPr txBox="1">
            <a:spLocks noChangeArrowheads="1"/>
          </p:cNvSpPr>
          <p:nvPr/>
        </p:nvSpPr>
        <p:spPr bwMode="auto">
          <a:xfrm>
            <a:off x="411480" y="2115201"/>
            <a:ext cx="43434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dirty="0" err="1">
                <a:latin typeface="Courier New" panose="02070309020205020404" pitchFamily="49" charset="0"/>
                <a:ea typeface="宋体" panose="02010600030101010101" pitchFamily="2" charset="-122"/>
              </a:rPr>
              <a:t>buildHeap</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for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=size/2;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&gt;0;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a:t>
            </a:r>
            <a:r>
              <a:rPr lang="en-US" altLang="zh-CN" dirty="0" err="1">
                <a:latin typeface="Courier New" panose="02070309020205020404" pitchFamily="49" charset="0"/>
                <a:ea typeface="宋体" panose="02010600030101010101" pitchFamily="2" charset="-122"/>
              </a:rPr>
              <a:t>percolateDown</a:t>
            </a:r>
            <a:r>
              <a:rPr lang="en-US" altLang="zh-CN" dirty="0">
                <a:latin typeface="Courier New" panose="02070309020205020404" pitchFamily="49" charset="0"/>
                <a:ea typeface="宋体" panose="02010600030101010101" pitchFamily="2" charset="-122"/>
              </a:rPr>
              <a:t>(</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219321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353144"/>
            <a:ext cx="3848100" cy="3048000"/>
            <a:chOff x="228600" y="353144"/>
            <a:chExt cx="3848100" cy="3048000"/>
          </a:xfrm>
        </p:grpSpPr>
        <p:sp>
          <p:nvSpPr>
            <p:cNvPr id="571395" name="Oval 3"/>
            <p:cNvSpPr>
              <a:spLocks noChangeAspect="1" noChangeArrowheads="1"/>
            </p:cNvSpPr>
            <p:nvPr/>
          </p:nvSpPr>
          <p:spPr bwMode="auto">
            <a:xfrm>
              <a:off x="23622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396" name="Oval 4"/>
            <p:cNvSpPr>
              <a:spLocks noChangeAspect="1" noChangeArrowheads="1"/>
            </p:cNvSpPr>
            <p:nvPr/>
          </p:nvSpPr>
          <p:spPr bwMode="auto">
            <a:xfrm>
              <a:off x="18288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397" name="Oval 5"/>
            <p:cNvSpPr>
              <a:spLocks noChangeAspect="1" noChangeArrowheads="1"/>
            </p:cNvSpPr>
            <p:nvPr/>
          </p:nvSpPr>
          <p:spPr bwMode="auto">
            <a:xfrm>
              <a:off x="12954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71398" name="Oval 6"/>
            <p:cNvSpPr>
              <a:spLocks noChangeAspect="1" noChangeArrowheads="1"/>
            </p:cNvSpPr>
            <p:nvPr/>
          </p:nvSpPr>
          <p:spPr bwMode="auto">
            <a:xfrm>
              <a:off x="7620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399" name="Oval 7"/>
            <p:cNvSpPr>
              <a:spLocks noChangeAspect="1" noChangeArrowheads="1"/>
            </p:cNvSpPr>
            <p:nvPr/>
          </p:nvSpPr>
          <p:spPr bwMode="auto">
            <a:xfrm>
              <a:off x="2286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00" name="Oval 8"/>
            <p:cNvSpPr>
              <a:spLocks noChangeAspect="1" noChangeArrowheads="1"/>
            </p:cNvSpPr>
            <p:nvPr/>
          </p:nvSpPr>
          <p:spPr bwMode="auto">
            <a:xfrm>
              <a:off x="36957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01" name="Oval 9"/>
            <p:cNvSpPr>
              <a:spLocks noChangeAspect="1" noChangeArrowheads="1"/>
            </p:cNvSpPr>
            <p:nvPr/>
          </p:nvSpPr>
          <p:spPr bwMode="auto">
            <a:xfrm>
              <a:off x="26289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02" name="Oval 10"/>
            <p:cNvSpPr>
              <a:spLocks noChangeAspect="1" noChangeArrowheads="1"/>
            </p:cNvSpPr>
            <p:nvPr/>
          </p:nvSpPr>
          <p:spPr bwMode="auto">
            <a:xfrm>
              <a:off x="1562100" y="2131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71403" name="Oval 11"/>
            <p:cNvSpPr>
              <a:spLocks noChangeAspect="1" noChangeArrowheads="1"/>
            </p:cNvSpPr>
            <p:nvPr/>
          </p:nvSpPr>
          <p:spPr bwMode="auto">
            <a:xfrm>
              <a:off x="4953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04" name="Oval 12"/>
            <p:cNvSpPr>
              <a:spLocks noChangeAspect="1" noChangeArrowheads="1"/>
            </p:cNvSpPr>
            <p:nvPr/>
          </p:nvSpPr>
          <p:spPr bwMode="auto">
            <a:xfrm>
              <a:off x="31623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71405" name="Oval 13"/>
            <p:cNvSpPr>
              <a:spLocks noChangeAspect="1" noChangeArrowheads="1"/>
            </p:cNvSpPr>
            <p:nvPr/>
          </p:nvSpPr>
          <p:spPr bwMode="auto">
            <a:xfrm>
              <a:off x="10287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06" name="Oval 14"/>
            <p:cNvSpPr>
              <a:spLocks noChangeAspect="1" noChangeArrowheads="1"/>
            </p:cNvSpPr>
            <p:nvPr/>
          </p:nvSpPr>
          <p:spPr bwMode="auto">
            <a:xfrm>
              <a:off x="20955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07" name="AutoShape 15"/>
            <p:cNvCxnSpPr>
              <a:cxnSpLocks noChangeShapeType="1"/>
              <a:stCxn id="571406" idx="3"/>
              <a:endCxn id="571405" idx="0"/>
            </p:cNvCxnSpPr>
            <p:nvPr/>
          </p:nvCxnSpPr>
          <p:spPr bwMode="auto">
            <a:xfrm flipH="1">
              <a:off x="1219200"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8" name="AutoShape 16"/>
            <p:cNvCxnSpPr>
              <a:cxnSpLocks noChangeShapeType="1"/>
              <a:stCxn id="571406" idx="5"/>
              <a:endCxn id="571404" idx="0"/>
            </p:cNvCxnSpPr>
            <p:nvPr/>
          </p:nvCxnSpPr>
          <p:spPr bwMode="auto">
            <a:xfrm>
              <a:off x="2420704"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9" name="AutoShape 17"/>
            <p:cNvCxnSpPr>
              <a:cxnSpLocks noChangeShapeType="1"/>
              <a:stCxn id="571404" idx="3"/>
              <a:endCxn id="571401" idx="0"/>
            </p:cNvCxnSpPr>
            <p:nvPr/>
          </p:nvCxnSpPr>
          <p:spPr bwMode="auto">
            <a:xfrm flipH="1">
              <a:off x="28194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0" name="AutoShape 18"/>
            <p:cNvCxnSpPr>
              <a:cxnSpLocks noChangeShapeType="1"/>
              <a:stCxn id="571404" idx="5"/>
              <a:endCxn id="571400" idx="0"/>
            </p:cNvCxnSpPr>
            <p:nvPr/>
          </p:nvCxnSpPr>
          <p:spPr bwMode="auto">
            <a:xfrm>
              <a:off x="34875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1" name="AutoShape 19"/>
            <p:cNvCxnSpPr>
              <a:cxnSpLocks noChangeShapeType="1"/>
              <a:stCxn id="571401" idx="3"/>
              <a:endCxn id="571395" idx="0"/>
            </p:cNvCxnSpPr>
            <p:nvPr/>
          </p:nvCxnSpPr>
          <p:spPr bwMode="auto">
            <a:xfrm flipH="1">
              <a:off x="2552700" y="2456348"/>
              <a:ext cx="131996" cy="563796"/>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2" name="AutoShape 20"/>
            <p:cNvCxnSpPr>
              <a:cxnSpLocks noChangeShapeType="1"/>
              <a:stCxn id="571405" idx="3"/>
              <a:endCxn id="571403" idx="0"/>
            </p:cNvCxnSpPr>
            <p:nvPr/>
          </p:nvCxnSpPr>
          <p:spPr bwMode="auto">
            <a:xfrm flipH="1">
              <a:off x="6858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3" name="AutoShape 21"/>
            <p:cNvCxnSpPr>
              <a:cxnSpLocks noChangeShapeType="1"/>
              <a:stCxn id="571405" idx="5"/>
              <a:endCxn id="571402" idx="0"/>
            </p:cNvCxnSpPr>
            <p:nvPr/>
          </p:nvCxnSpPr>
          <p:spPr bwMode="auto">
            <a:xfrm>
              <a:off x="13539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4" name="AutoShape 22"/>
            <p:cNvCxnSpPr>
              <a:cxnSpLocks noChangeShapeType="1"/>
              <a:stCxn id="571403" idx="3"/>
              <a:endCxn id="571399" idx="0"/>
            </p:cNvCxnSpPr>
            <p:nvPr/>
          </p:nvCxnSpPr>
          <p:spPr bwMode="auto">
            <a:xfrm flipH="1">
              <a:off x="4191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5" name="AutoShape 23"/>
            <p:cNvCxnSpPr>
              <a:cxnSpLocks noChangeShapeType="1"/>
              <a:stCxn id="571403" idx="5"/>
              <a:endCxn id="571398" idx="0"/>
            </p:cNvCxnSpPr>
            <p:nvPr/>
          </p:nvCxnSpPr>
          <p:spPr bwMode="auto">
            <a:xfrm>
              <a:off x="8205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6" name="AutoShape 24"/>
            <p:cNvCxnSpPr>
              <a:cxnSpLocks noChangeShapeType="1"/>
              <a:stCxn id="571402" idx="3"/>
              <a:endCxn id="571397" idx="0"/>
            </p:cNvCxnSpPr>
            <p:nvPr/>
          </p:nvCxnSpPr>
          <p:spPr bwMode="auto">
            <a:xfrm flipH="1">
              <a:off x="14859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7" name="AutoShape 25"/>
            <p:cNvCxnSpPr>
              <a:cxnSpLocks noChangeShapeType="1"/>
              <a:stCxn id="571402" idx="5"/>
              <a:endCxn id="571396" idx="0"/>
            </p:cNvCxnSpPr>
            <p:nvPr/>
          </p:nvCxnSpPr>
          <p:spPr bwMode="auto">
            <a:xfrm>
              <a:off x="18873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18" name="Line 26"/>
          <p:cNvSpPr>
            <a:spLocks noChangeShapeType="1"/>
          </p:cNvSpPr>
          <p:nvPr/>
        </p:nvSpPr>
        <p:spPr bwMode="auto">
          <a:xfrm>
            <a:off x="3962400" y="1800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7" name="Group 6"/>
          <p:cNvGrpSpPr/>
          <p:nvPr/>
        </p:nvGrpSpPr>
        <p:grpSpPr>
          <a:xfrm>
            <a:off x="4533900" y="353144"/>
            <a:ext cx="3848100" cy="3048000"/>
            <a:chOff x="4533900" y="353144"/>
            <a:chExt cx="3848100" cy="3048000"/>
          </a:xfrm>
        </p:grpSpPr>
        <p:sp>
          <p:nvSpPr>
            <p:cNvPr id="571424" name="Oval 32"/>
            <p:cNvSpPr>
              <a:spLocks noChangeAspect="1" noChangeArrowheads="1"/>
            </p:cNvSpPr>
            <p:nvPr/>
          </p:nvSpPr>
          <p:spPr bwMode="auto">
            <a:xfrm>
              <a:off x="80010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19" name="Oval 27"/>
            <p:cNvSpPr>
              <a:spLocks noChangeAspect="1" noChangeArrowheads="1"/>
            </p:cNvSpPr>
            <p:nvPr/>
          </p:nvSpPr>
          <p:spPr bwMode="auto">
            <a:xfrm>
              <a:off x="66675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20" name="Oval 28"/>
            <p:cNvSpPr>
              <a:spLocks noChangeAspect="1" noChangeArrowheads="1"/>
            </p:cNvSpPr>
            <p:nvPr/>
          </p:nvSpPr>
          <p:spPr bwMode="auto">
            <a:xfrm>
              <a:off x="61341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21" name="Oval 29"/>
            <p:cNvSpPr>
              <a:spLocks noChangeAspect="1" noChangeArrowheads="1"/>
            </p:cNvSpPr>
            <p:nvPr/>
          </p:nvSpPr>
          <p:spPr bwMode="auto">
            <a:xfrm>
              <a:off x="56007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22" name="Oval 30"/>
            <p:cNvSpPr>
              <a:spLocks noChangeAspect="1" noChangeArrowheads="1"/>
            </p:cNvSpPr>
            <p:nvPr/>
          </p:nvSpPr>
          <p:spPr bwMode="auto">
            <a:xfrm>
              <a:off x="50673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23" name="Oval 31"/>
            <p:cNvSpPr>
              <a:spLocks noChangeAspect="1" noChangeArrowheads="1"/>
            </p:cNvSpPr>
            <p:nvPr/>
          </p:nvSpPr>
          <p:spPr bwMode="auto">
            <a:xfrm>
              <a:off x="45339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25" name="Oval 33"/>
            <p:cNvSpPr>
              <a:spLocks noChangeAspect="1" noChangeArrowheads="1"/>
            </p:cNvSpPr>
            <p:nvPr/>
          </p:nvSpPr>
          <p:spPr bwMode="auto">
            <a:xfrm>
              <a:off x="69342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26" name="Oval 34"/>
            <p:cNvSpPr>
              <a:spLocks noChangeAspect="1" noChangeArrowheads="1"/>
            </p:cNvSpPr>
            <p:nvPr/>
          </p:nvSpPr>
          <p:spPr bwMode="auto">
            <a:xfrm>
              <a:off x="58674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27" name="Oval 35"/>
            <p:cNvSpPr>
              <a:spLocks noChangeAspect="1" noChangeArrowheads="1"/>
            </p:cNvSpPr>
            <p:nvPr/>
          </p:nvSpPr>
          <p:spPr bwMode="auto">
            <a:xfrm>
              <a:off x="48006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28" name="Oval 36"/>
            <p:cNvSpPr>
              <a:spLocks noChangeAspect="1" noChangeArrowheads="1"/>
            </p:cNvSpPr>
            <p:nvPr/>
          </p:nvSpPr>
          <p:spPr bwMode="auto">
            <a:xfrm>
              <a:off x="74676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11</a:t>
              </a:r>
            </a:p>
          </p:txBody>
        </p:sp>
        <p:sp>
          <p:nvSpPr>
            <p:cNvPr id="571429" name="Oval 37"/>
            <p:cNvSpPr>
              <a:spLocks noChangeAspect="1" noChangeArrowheads="1"/>
            </p:cNvSpPr>
            <p:nvPr/>
          </p:nvSpPr>
          <p:spPr bwMode="auto">
            <a:xfrm>
              <a:off x="53340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30" name="Oval 38"/>
            <p:cNvSpPr>
              <a:spLocks noChangeAspect="1" noChangeArrowheads="1"/>
            </p:cNvSpPr>
            <p:nvPr/>
          </p:nvSpPr>
          <p:spPr bwMode="auto">
            <a:xfrm>
              <a:off x="64008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12</a:t>
              </a:r>
            </a:p>
          </p:txBody>
        </p:sp>
        <p:cxnSp>
          <p:nvCxnSpPr>
            <p:cNvPr id="571431" name="AutoShape 39"/>
            <p:cNvCxnSpPr>
              <a:cxnSpLocks noChangeShapeType="1"/>
              <a:stCxn id="571430" idx="3"/>
              <a:endCxn id="571429" idx="0"/>
            </p:cNvCxnSpPr>
            <p:nvPr/>
          </p:nvCxnSpPr>
          <p:spPr bwMode="auto">
            <a:xfrm flipH="1">
              <a:off x="5524500" y="6976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2" name="AutoShape 40"/>
            <p:cNvCxnSpPr>
              <a:cxnSpLocks noChangeShapeType="1"/>
              <a:stCxn id="571430" idx="5"/>
              <a:endCxn id="571428" idx="0"/>
            </p:cNvCxnSpPr>
            <p:nvPr/>
          </p:nvCxnSpPr>
          <p:spPr bwMode="auto">
            <a:xfrm>
              <a:off x="6726238" y="6976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3" name="AutoShape 41"/>
            <p:cNvCxnSpPr>
              <a:cxnSpLocks noChangeShapeType="1"/>
              <a:stCxn id="571428" idx="3"/>
              <a:endCxn id="571425" idx="0"/>
            </p:cNvCxnSpPr>
            <p:nvPr/>
          </p:nvCxnSpPr>
          <p:spPr bwMode="auto">
            <a:xfrm flipH="1">
              <a:off x="71247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4" name="AutoShape 42"/>
            <p:cNvCxnSpPr>
              <a:cxnSpLocks noChangeShapeType="1"/>
              <a:stCxn id="571428" idx="5"/>
              <a:endCxn id="571424" idx="0"/>
            </p:cNvCxnSpPr>
            <p:nvPr/>
          </p:nvCxnSpPr>
          <p:spPr bwMode="auto">
            <a:xfrm>
              <a:off x="77930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5" name="AutoShape 43"/>
            <p:cNvCxnSpPr>
              <a:cxnSpLocks noChangeShapeType="1"/>
              <a:stCxn id="571425" idx="3"/>
              <a:endCxn id="571419" idx="0"/>
            </p:cNvCxnSpPr>
            <p:nvPr/>
          </p:nvCxnSpPr>
          <p:spPr bwMode="auto">
            <a:xfrm flipH="1">
              <a:off x="68580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6" name="AutoShape 44"/>
            <p:cNvCxnSpPr>
              <a:cxnSpLocks noChangeShapeType="1"/>
              <a:stCxn id="571429" idx="3"/>
              <a:endCxn id="571427" idx="0"/>
            </p:cNvCxnSpPr>
            <p:nvPr/>
          </p:nvCxnSpPr>
          <p:spPr bwMode="auto">
            <a:xfrm flipH="1">
              <a:off x="49911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7" name="AutoShape 45"/>
            <p:cNvCxnSpPr>
              <a:cxnSpLocks noChangeShapeType="1"/>
              <a:stCxn id="571429" idx="5"/>
              <a:endCxn id="571426" idx="0"/>
            </p:cNvCxnSpPr>
            <p:nvPr/>
          </p:nvCxnSpPr>
          <p:spPr bwMode="auto">
            <a:xfrm>
              <a:off x="56594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8" name="AutoShape 46"/>
            <p:cNvCxnSpPr>
              <a:cxnSpLocks noChangeShapeType="1"/>
              <a:stCxn id="571427" idx="3"/>
              <a:endCxn id="571423" idx="0"/>
            </p:cNvCxnSpPr>
            <p:nvPr/>
          </p:nvCxnSpPr>
          <p:spPr bwMode="auto">
            <a:xfrm flipH="1">
              <a:off x="4724400" y="24756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9" name="AutoShape 47"/>
            <p:cNvCxnSpPr>
              <a:cxnSpLocks noChangeShapeType="1"/>
              <a:stCxn id="571427" idx="5"/>
              <a:endCxn id="571422" idx="0"/>
            </p:cNvCxnSpPr>
            <p:nvPr/>
          </p:nvCxnSpPr>
          <p:spPr bwMode="auto">
            <a:xfrm>
              <a:off x="51260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0" name="AutoShape 48"/>
            <p:cNvCxnSpPr>
              <a:cxnSpLocks noChangeShapeType="1"/>
              <a:stCxn id="571426" idx="3"/>
              <a:endCxn id="571421" idx="0"/>
            </p:cNvCxnSpPr>
            <p:nvPr/>
          </p:nvCxnSpPr>
          <p:spPr bwMode="auto">
            <a:xfrm flipH="1">
              <a:off x="57912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1" name="AutoShape 49"/>
            <p:cNvCxnSpPr>
              <a:cxnSpLocks noChangeShapeType="1"/>
              <a:stCxn id="571426" idx="5"/>
              <a:endCxn id="571420" idx="0"/>
            </p:cNvCxnSpPr>
            <p:nvPr/>
          </p:nvCxnSpPr>
          <p:spPr bwMode="auto">
            <a:xfrm>
              <a:off x="61928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 name="Group 4"/>
          <p:cNvGrpSpPr/>
          <p:nvPr/>
        </p:nvGrpSpPr>
        <p:grpSpPr>
          <a:xfrm>
            <a:off x="1219200" y="3477344"/>
            <a:ext cx="3848100" cy="3048000"/>
            <a:chOff x="1219200" y="3477344"/>
            <a:chExt cx="3848100" cy="3048000"/>
          </a:xfrm>
        </p:grpSpPr>
        <p:sp>
          <p:nvSpPr>
            <p:cNvPr id="571442" name="Oval 50"/>
            <p:cNvSpPr>
              <a:spLocks noChangeAspect="1" noChangeArrowheads="1"/>
            </p:cNvSpPr>
            <p:nvPr/>
          </p:nvSpPr>
          <p:spPr bwMode="auto">
            <a:xfrm>
              <a:off x="33528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43" name="Oval 51"/>
            <p:cNvSpPr>
              <a:spLocks noChangeAspect="1" noChangeArrowheads="1"/>
            </p:cNvSpPr>
            <p:nvPr/>
          </p:nvSpPr>
          <p:spPr bwMode="auto">
            <a:xfrm>
              <a:off x="28194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44" name="Oval 52"/>
            <p:cNvSpPr>
              <a:spLocks noChangeAspect="1" noChangeArrowheads="1"/>
            </p:cNvSpPr>
            <p:nvPr/>
          </p:nvSpPr>
          <p:spPr bwMode="auto">
            <a:xfrm>
              <a:off x="22860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45" name="Oval 53"/>
            <p:cNvSpPr>
              <a:spLocks noChangeAspect="1" noChangeArrowheads="1"/>
            </p:cNvSpPr>
            <p:nvPr/>
          </p:nvSpPr>
          <p:spPr bwMode="auto">
            <a:xfrm>
              <a:off x="17526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46" name="Oval 54"/>
            <p:cNvSpPr>
              <a:spLocks noChangeAspect="1" noChangeArrowheads="1"/>
            </p:cNvSpPr>
            <p:nvPr/>
          </p:nvSpPr>
          <p:spPr bwMode="auto">
            <a:xfrm>
              <a:off x="12192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47" name="Oval 55"/>
            <p:cNvSpPr>
              <a:spLocks noChangeAspect="1" noChangeArrowheads="1"/>
            </p:cNvSpPr>
            <p:nvPr/>
          </p:nvSpPr>
          <p:spPr bwMode="auto">
            <a:xfrm>
              <a:off x="46863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48" name="Oval 56"/>
            <p:cNvSpPr>
              <a:spLocks noChangeAspect="1" noChangeArrowheads="1"/>
            </p:cNvSpPr>
            <p:nvPr/>
          </p:nvSpPr>
          <p:spPr bwMode="auto">
            <a:xfrm>
              <a:off x="36195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49" name="Oval 57"/>
            <p:cNvSpPr>
              <a:spLocks noChangeAspect="1" noChangeArrowheads="1"/>
            </p:cNvSpPr>
            <p:nvPr/>
          </p:nvSpPr>
          <p:spPr bwMode="auto">
            <a:xfrm>
              <a:off x="25527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50" name="Oval 58"/>
            <p:cNvSpPr>
              <a:spLocks noChangeAspect="1" noChangeArrowheads="1"/>
            </p:cNvSpPr>
            <p:nvPr/>
          </p:nvSpPr>
          <p:spPr bwMode="auto">
            <a:xfrm>
              <a:off x="14859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51" name="Oval 59"/>
            <p:cNvSpPr>
              <a:spLocks noChangeAspect="1" noChangeArrowheads="1"/>
            </p:cNvSpPr>
            <p:nvPr/>
          </p:nvSpPr>
          <p:spPr bwMode="auto">
            <a:xfrm>
              <a:off x="41529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52" name="Oval 60"/>
            <p:cNvSpPr>
              <a:spLocks noChangeAspect="1" noChangeArrowheads="1"/>
            </p:cNvSpPr>
            <p:nvPr/>
          </p:nvSpPr>
          <p:spPr bwMode="auto">
            <a:xfrm>
              <a:off x="2019300" y="4366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53" name="Oval 61"/>
            <p:cNvSpPr>
              <a:spLocks noChangeAspect="1" noChangeArrowheads="1"/>
            </p:cNvSpPr>
            <p:nvPr/>
          </p:nvSpPr>
          <p:spPr bwMode="auto">
            <a:xfrm>
              <a:off x="30861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54" name="AutoShape 62"/>
            <p:cNvCxnSpPr>
              <a:cxnSpLocks noChangeShapeType="1"/>
              <a:stCxn id="571453" idx="3"/>
              <a:endCxn id="571452" idx="0"/>
            </p:cNvCxnSpPr>
            <p:nvPr/>
          </p:nvCxnSpPr>
          <p:spPr bwMode="auto">
            <a:xfrm flipH="1">
              <a:off x="22098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5" name="AutoShape 63"/>
            <p:cNvCxnSpPr>
              <a:cxnSpLocks noChangeShapeType="1"/>
              <a:stCxn id="571453" idx="5"/>
              <a:endCxn id="571451" idx="0"/>
            </p:cNvCxnSpPr>
            <p:nvPr/>
          </p:nvCxnSpPr>
          <p:spPr bwMode="auto">
            <a:xfrm>
              <a:off x="34115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6" name="AutoShape 64"/>
            <p:cNvCxnSpPr>
              <a:cxnSpLocks noChangeShapeType="1"/>
              <a:stCxn id="571451" idx="3"/>
              <a:endCxn id="571448" idx="0"/>
            </p:cNvCxnSpPr>
            <p:nvPr/>
          </p:nvCxnSpPr>
          <p:spPr bwMode="auto">
            <a:xfrm flipH="1">
              <a:off x="38100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7" name="AutoShape 65"/>
            <p:cNvCxnSpPr>
              <a:cxnSpLocks noChangeShapeType="1"/>
              <a:stCxn id="571451" idx="5"/>
              <a:endCxn id="571447" idx="0"/>
            </p:cNvCxnSpPr>
            <p:nvPr/>
          </p:nvCxnSpPr>
          <p:spPr bwMode="auto">
            <a:xfrm>
              <a:off x="44783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8" name="AutoShape 66"/>
            <p:cNvCxnSpPr>
              <a:cxnSpLocks noChangeShapeType="1"/>
              <a:stCxn id="571448" idx="3"/>
              <a:endCxn id="571442" idx="0"/>
            </p:cNvCxnSpPr>
            <p:nvPr/>
          </p:nvCxnSpPr>
          <p:spPr bwMode="auto">
            <a:xfrm flipH="1">
              <a:off x="35433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9" name="AutoShape 67"/>
            <p:cNvCxnSpPr>
              <a:cxnSpLocks noChangeShapeType="1"/>
              <a:stCxn id="571452" idx="3"/>
              <a:endCxn id="571450" idx="0"/>
            </p:cNvCxnSpPr>
            <p:nvPr/>
          </p:nvCxnSpPr>
          <p:spPr bwMode="auto">
            <a:xfrm flipH="1">
              <a:off x="16764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0" name="AutoShape 68"/>
            <p:cNvCxnSpPr>
              <a:cxnSpLocks noChangeShapeType="1"/>
              <a:stCxn id="571452" idx="5"/>
              <a:endCxn id="571449" idx="0"/>
            </p:cNvCxnSpPr>
            <p:nvPr/>
          </p:nvCxnSpPr>
          <p:spPr bwMode="auto">
            <a:xfrm>
              <a:off x="23447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1" name="AutoShape 69"/>
            <p:cNvCxnSpPr>
              <a:cxnSpLocks noChangeShapeType="1"/>
              <a:stCxn id="571450" idx="3"/>
              <a:endCxn id="571446" idx="0"/>
            </p:cNvCxnSpPr>
            <p:nvPr/>
          </p:nvCxnSpPr>
          <p:spPr bwMode="auto">
            <a:xfrm flipH="1">
              <a:off x="14097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2" name="AutoShape 70"/>
            <p:cNvCxnSpPr>
              <a:cxnSpLocks noChangeShapeType="1"/>
              <a:stCxn id="571450" idx="5"/>
              <a:endCxn id="571445" idx="0"/>
            </p:cNvCxnSpPr>
            <p:nvPr/>
          </p:nvCxnSpPr>
          <p:spPr bwMode="auto">
            <a:xfrm>
              <a:off x="18113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3" name="AutoShape 71"/>
            <p:cNvCxnSpPr>
              <a:cxnSpLocks noChangeShapeType="1"/>
              <a:stCxn id="571449" idx="3"/>
              <a:endCxn id="571444" idx="0"/>
            </p:cNvCxnSpPr>
            <p:nvPr/>
          </p:nvCxnSpPr>
          <p:spPr bwMode="auto">
            <a:xfrm flipH="1">
              <a:off x="24765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4" name="AutoShape 72"/>
            <p:cNvCxnSpPr>
              <a:cxnSpLocks noChangeShapeType="1"/>
              <a:stCxn id="571449" idx="5"/>
              <a:endCxn id="571443" idx="0"/>
            </p:cNvCxnSpPr>
            <p:nvPr/>
          </p:nvCxnSpPr>
          <p:spPr bwMode="auto">
            <a:xfrm>
              <a:off x="28781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 name="Group 5"/>
          <p:cNvGrpSpPr/>
          <p:nvPr/>
        </p:nvGrpSpPr>
        <p:grpSpPr>
          <a:xfrm>
            <a:off x="5219700" y="3477344"/>
            <a:ext cx="3848100" cy="3048000"/>
            <a:chOff x="5219700" y="3477344"/>
            <a:chExt cx="3848100" cy="3048000"/>
          </a:xfrm>
        </p:grpSpPr>
        <p:sp>
          <p:nvSpPr>
            <p:cNvPr id="571465" name="Oval 73"/>
            <p:cNvSpPr>
              <a:spLocks noChangeAspect="1" noChangeArrowheads="1"/>
            </p:cNvSpPr>
            <p:nvPr/>
          </p:nvSpPr>
          <p:spPr bwMode="auto">
            <a:xfrm>
              <a:off x="73533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66" name="Oval 74"/>
            <p:cNvSpPr>
              <a:spLocks noChangeAspect="1" noChangeArrowheads="1"/>
            </p:cNvSpPr>
            <p:nvPr/>
          </p:nvSpPr>
          <p:spPr bwMode="auto">
            <a:xfrm>
              <a:off x="68199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ea typeface="宋体" panose="02010600030101010101" pitchFamily="2" charset="-122"/>
                </a:rPr>
                <a:t>7</a:t>
              </a:r>
            </a:p>
          </p:txBody>
        </p:sp>
        <p:sp>
          <p:nvSpPr>
            <p:cNvPr id="571467" name="Oval 75"/>
            <p:cNvSpPr>
              <a:spLocks noChangeAspect="1" noChangeArrowheads="1"/>
            </p:cNvSpPr>
            <p:nvPr/>
          </p:nvSpPr>
          <p:spPr bwMode="auto">
            <a:xfrm>
              <a:off x="62865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68" name="Oval 76"/>
            <p:cNvSpPr>
              <a:spLocks noChangeAspect="1" noChangeArrowheads="1"/>
            </p:cNvSpPr>
            <p:nvPr/>
          </p:nvSpPr>
          <p:spPr bwMode="auto">
            <a:xfrm>
              <a:off x="57531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69" name="Oval 77"/>
            <p:cNvSpPr>
              <a:spLocks noChangeAspect="1" noChangeArrowheads="1"/>
            </p:cNvSpPr>
            <p:nvPr/>
          </p:nvSpPr>
          <p:spPr bwMode="auto">
            <a:xfrm>
              <a:off x="52197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70" name="Oval 78"/>
            <p:cNvSpPr>
              <a:spLocks noChangeAspect="1" noChangeArrowheads="1"/>
            </p:cNvSpPr>
            <p:nvPr/>
          </p:nvSpPr>
          <p:spPr bwMode="auto">
            <a:xfrm>
              <a:off x="86868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71" name="Oval 79"/>
            <p:cNvSpPr>
              <a:spLocks noChangeAspect="1" noChangeArrowheads="1"/>
            </p:cNvSpPr>
            <p:nvPr/>
          </p:nvSpPr>
          <p:spPr bwMode="auto">
            <a:xfrm>
              <a:off x="76200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72" name="Oval 80"/>
            <p:cNvSpPr>
              <a:spLocks noChangeAspect="1" noChangeArrowheads="1"/>
            </p:cNvSpPr>
            <p:nvPr/>
          </p:nvSpPr>
          <p:spPr bwMode="auto">
            <a:xfrm>
              <a:off x="65532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5</a:t>
              </a:r>
            </a:p>
          </p:txBody>
        </p:sp>
        <p:sp>
          <p:nvSpPr>
            <p:cNvPr id="571473" name="Oval 81"/>
            <p:cNvSpPr>
              <a:spLocks noChangeAspect="1" noChangeArrowheads="1"/>
            </p:cNvSpPr>
            <p:nvPr/>
          </p:nvSpPr>
          <p:spPr bwMode="auto">
            <a:xfrm>
              <a:off x="54864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74" name="Oval 82"/>
            <p:cNvSpPr>
              <a:spLocks noChangeAspect="1" noChangeArrowheads="1"/>
            </p:cNvSpPr>
            <p:nvPr/>
          </p:nvSpPr>
          <p:spPr bwMode="auto">
            <a:xfrm>
              <a:off x="81534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75" name="Oval 83"/>
            <p:cNvSpPr>
              <a:spLocks noChangeAspect="1" noChangeArrowheads="1"/>
            </p:cNvSpPr>
            <p:nvPr/>
          </p:nvSpPr>
          <p:spPr bwMode="auto">
            <a:xfrm>
              <a:off x="60198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76" name="Oval 84"/>
            <p:cNvSpPr>
              <a:spLocks noChangeAspect="1" noChangeArrowheads="1"/>
            </p:cNvSpPr>
            <p:nvPr/>
          </p:nvSpPr>
          <p:spPr bwMode="auto">
            <a:xfrm>
              <a:off x="70866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77" name="AutoShape 85"/>
            <p:cNvCxnSpPr>
              <a:cxnSpLocks noChangeShapeType="1"/>
              <a:stCxn id="571476" idx="3"/>
              <a:endCxn id="571475" idx="0"/>
            </p:cNvCxnSpPr>
            <p:nvPr/>
          </p:nvCxnSpPr>
          <p:spPr bwMode="auto">
            <a:xfrm flipH="1">
              <a:off x="62103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8" name="AutoShape 86"/>
            <p:cNvCxnSpPr>
              <a:cxnSpLocks noChangeShapeType="1"/>
              <a:stCxn id="571476" idx="5"/>
              <a:endCxn id="571474" idx="0"/>
            </p:cNvCxnSpPr>
            <p:nvPr/>
          </p:nvCxnSpPr>
          <p:spPr bwMode="auto">
            <a:xfrm>
              <a:off x="74120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9" name="AutoShape 87"/>
            <p:cNvCxnSpPr>
              <a:cxnSpLocks noChangeShapeType="1"/>
              <a:stCxn id="571474" idx="3"/>
              <a:endCxn id="571471" idx="0"/>
            </p:cNvCxnSpPr>
            <p:nvPr/>
          </p:nvCxnSpPr>
          <p:spPr bwMode="auto">
            <a:xfrm flipH="1">
              <a:off x="78105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0" name="AutoShape 88"/>
            <p:cNvCxnSpPr>
              <a:cxnSpLocks noChangeShapeType="1"/>
              <a:stCxn id="571474" idx="5"/>
              <a:endCxn id="571470" idx="0"/>
            </p:cNvCxnSpPr>
            <p:nvPr/>
          </p:nvCxnSpPr>
          <p:spPr bwMode="auto">
            <a:xfrm>
              <a:off x="84788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1" name="AutoShape 89"/>
            <p:cNvCxnSpPr>
              <a:cxnSpLocks noChangeShapeType="1"/>
              <a:stCxn id="571471" idx="3"/>
              <a:endCxn id="571465" idx="0"/>
            </p:cNvCxnSpPr>
            <p:nvPr/>
          </p:nvCxnSpPr>
          <p:spPr bwMode="auto">
            <a:xfrm flipH="1">
              <a:off x="75438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2" name="AutoShape 90"/>
            <p:cNvCxnSpPr>
              <a:cxnSpLocks noChangeShapeType="1"/>
              <a:stCxn id="571475" idx="3"/>
              <a:endCxn id="571473" idx="0"/>
            </p:cNvCxnSpPr>
            <p:nvPr/>
          </p:nvCxnSpPr>
          <p:spPr bwMode="auto">
            <a:xfrm flipH="1">
              <a:off x="56769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3" name="AutoShape 91"/>
            <p:cNvCxnSpPr>
              <a:cxnSpLocks noChangeShapeType="1"/>
              <a:stCxn id="571475" idx="5"/>
              <a:endCxn id="571472" idx="0"/>
            </p:cNvCxnSpPr>
            <p:nvPr/>
          </p:nvCxnSpPr>
          <p:spPr bwMode="auto">
            <a:xfrm>
              <a:off x="6345238" y="4710832"/>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4" name="AutoShape 92"/>
            <p:cNvCxnSpPr>
              <a:cxnSpLocks noChangeShapeType="1"/>
              <a:stCxn id="571473" idx="3"/>
              <a:endCxn id="571469" idx="0"/>
            </p:cNvCxnSpPr>
            <p:nvPr/>
          </p:nvCxnSpPr>
          <p:spPr bwMode="auto">
            <a:xfrm flipH="1">
              <a:off x="54102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5" name="AutoShape 93"/>
            <p:cNvCxnSpPr>
              <a:cxnSpLocks noChangeShapeType="1"/>
              <a:stCxn id="571473" idx="5"/>
              <a:endCxn id="571468" idx="0"/>
            </p:cNvCxnSpPr>
            <p:nvPr/>
          </p:nvCxnSpPr>
          <p:spPr bwMode="auto">
            <a:xfrm>
              <a:off x="58118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6" name="AutoShape 94"/>
            <p:cNvCxnSpPr>
              <a:cxnSpLocks noChangeShapeType="1"/>
              <a:stCxn id="571472" idx="3"/>
              <a:endCxn id="571467" idx="0"/>
            </p:cNvCxnSpPr>
            <p:nvPr/>
          </p:nvCxnSpPr>
          <p:spPr bwMode="auto">
            <a:xfrm flipH="1">
              <a:off x="64770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7" name="AutoShape 95"/>
            <p:cNvCxnSpPr>
              <a:cxnSpLocks noChangeShapeType="1"/>
              <a:stCxn id="571472" idx="5"/>
              <a:endCxn id="571466" idx="0"/>
            </p:cNvCxnSpPr>
            <p:nvPr/>
          </p:nvCxnSpPr>
          <p:spPr bwMode="auto">
            <a:xfrm>
              <a:off x="68786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88" name="Line 96"/>
          <p:cNvSpPr>
            <a:spLocks noChangeShapeType="1"/>
          </p:cNvSpPr>
          <p:nvPr/>
        </p:nvSpPr>
        <p:spPr bwMode="auto">
          <a:xfrm>
            <a:off x="4876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571490" name="Line 98"/>
          <p:cNvSpPr>
            <a:spLocks noChangeShapeType="1"/>
          </p:cNvSpPr>
          <p:nvPr/>
        </p:nvSpPr>
        <p:spPr bwMode="auto">
          <a:xfrm>
            <a:off x="685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Tree>
    <p:extLst>
      <p:ext uri="{BB962C8B-B14F-4D97-AF65-F5344CB8AC3E}">
        <p14:creationId xmlns:p14="http://schemas.microsoft.com/office/powerpoint/2010/main" val="146487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4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4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18" grpId="0" animBg="1"/>
      <p:bldP spid="571488" grpId="0" animBg="1"/>
      <p:bldP spid="57149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ea typeface="宋体" panose="02010600030101010101" pitchFamily="2" charset="-122"/>
              </a:rPr>
              <a:t>Finally… </a:t>
            </a:r>
          </a:p>
        </p:txBody>
      </p:sp>
      <p:sp>
        <p:nvSpPr>
          <p:cNvPr id="573443" name="Oval 3"/>
          <p:cNvSpPr>
            <a:spLocks noChangeAspect="1" noChangeArrowheads="1"/>
          </p:cNvSpPr>
          <p:nvPr/>
        </p:nvSpPr>
        <p:spPr bwMode="auto">
          <a:xfrm>
            <a:off x="44958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11</a:t>
            </a:r>
          </a:p>
        </p:txBody>
      </p:sp>
      <p:sp>
        <p:nvSpPr>
          <p:cNvPr id="573444" name="Oval 4"/>
          <p:cNvSpPr>
            <a:spLocks noChangeAspect="1" noChangeArrowheads="1"/>
          </p:cNvSpPr>
          <p:nvPr/>
        </p:nvSpPr>
        <p:spPr bwMode="auto">
          <a:xfrm>
            <a:off x="39624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73445" name="Oval 5"/>
          <p:cNvSpPr>
            <a:spLocks noChangeAspect="1" noChangeArrowheads="1"/>
          </p:cNvSpPr>
          <p:nvPr/>
        </p:nvSpPr>
        <p:spPr bwMode="auto">
          <a:xfrm>
            <a:off x="34290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10</a:t>
            </a:r>
          </a:p>
        </p:txBody>
      </p:sp>
      <p:sp>
        <p:nvSpPr>
          <p:cNvPr id="573446" name="Oval 6"/>
          <p:cNvSpPr>
            <a:spLocks noChangeAspect="1" noChangeArrowheads="1"/>
          </p:cNvSpPr>
          <p:nvPr/>
        </p:nvSpPr>
        <p:spPr bwMode="auto">
          <a:xfrm>
            <a:off x="28956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73447" name="Oval 7"/>
          <p:cNvSpPr>
            <a:spLocks noChangeAspect="1" noChangeArrowheads="1"/>
          </p:cNvSpPr>
          <p:nvPr/>
        </p:nvSpPr>
        <p:spPr bwMode="auto">
          <a:xfrm>
            <a:off x="23622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12</a:t>
            </a:r>
          </a:p>
        </p:txBody>
      </p:sp>
      <p:sp>
        <p:nvSpPr>
          <p:cNvPr id="573448" name="Oval 8"/>
          <p:cNvSpPr>
            <a:spLocks noChangeAspect="1" noChangeArrowheads="1"/>
          </p:cNvSpPr>
          <p:nvPr/>
        </p:nvSpPr>
        <p:spPr bwMode="auto">
          <a:xfrm>
            <a:off x="5829300" y="3987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73449" name="Oval 9"/>
          <p:cNvSpPr>
            <a:spLocks noChangeAspect="1" noChangeArrowheads="1"/>
          </p:cNvSpPr>
          <p:nvPr/>
        </p:nvSpPr>
        <p:spPr bwMode="auto">
          <a:xfrm>
            <a:off x="47625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6</a:t>
            </a:r>
          </a:p>
        </p:txBody>
      </p:sp>
      <p:sp>
        <p:nvSpPr>
          <p:cNvPr id="573450" name="Oval 10"/>
          <p:cNvSpPr>
            <a:spLocks noChangeAspect="1" noChangeArrowheads="1"/>
          </p:cNvSpPr>
          <p:nvPr/>
        </p:nvSpPr>
        <p:spPr bwMode="auto">
          <a:xfrm>
            <a:off x="36957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5</a:t>
            </a:r>
          </a:p>
        </p:txBody>
      </p:sp>
      <p:sp>
        <p:nvSpPr>
          <p:cNvPr id="573451" name="Oval 11"/>
          <p:cNvSpPr>
            <a:spLocks noChangeAspect="1" noChangeArrowheads="1"/>
          </p:cNvSpPr>
          <p:nvPr/>
        </p:nvSpPr>
        <p:spPr bwMode="auto">
          <a:xfrm>
            <a:off x="26289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4</a:t>
            </a:r>
          </a:p>
        </p:txBody>
      </p:sp>
      <p:sp>
        <p:nvSpPr>
          <p:cNvPr id="573452" name="Oval 12"/>
          <p:cNvSpPr>
            <a:spLocks noChangeAspect="1" noChangeArrowheads="1"/>
          </p:cNvSpPr>
          <p:nvPr/>
        </p:nvSpPr>
        <p:spPr bwMode="auto">
          <a:xfrm>
            <a:off x="52959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2</a:t>
            </a:r>
          </a:p>
        </p:txBody>
      </p:sp>
      <p:sp>
        <p:nvSpPr>
          <p:cNvPr id="573453" name="Oval 13"/>
          <p:cNvSpPr>
            <a:spLocks noChangeAspect="1" noChangeArrowheads="1"/>
          </p:cNvSpPr>
          <p:nvPr/>
        </p:nvSpPr>
        <p:spPr bwMode="auto">
          <a:xfrm>
            <a:off x="31623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3</a:t>
            </a:r>
          </a:p>
        </p:txBody>
      </p:sp>
      <p:sp>
        <p:nvSpPr>
          <p:cNvPr id="573454" name="Oval 14"/>
          <p:cNvSpPr>
            <a:spLocks noChangeAspect="1" noChangeArrowheads="1"/>
          </p:cNvSpPr>
          <p:nvPr/>
        </p:nvSpPr>
        <p:spPr bwMode="auto">
          <a:xfrm>
            <a:off x="4229100" y="2209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a:t>
            </a:r>
          </a:p>
        </p:txBody>
      </p:sp>
      <p:cxnSp>
        <p:nvCxnSpPr>
          <p:cNvPr id="573455" name="AutoShape 15"/>
          <p:cNvCxnSpPr>
            <a:cxnSpLocks noChangeShapeType="1"/>
            <a:stCxn id="573454" idx="3"/>
            <a:endCxn id="573453" idx="0"/>
          </p:cNvCxnSpPr>
          <p:nvPr/>
        </p:nvCxnSpPr>
        <p:spPr bwMode="auto">
          <a:xfrm flipH="1">
            <a:off x="3352800" y="2554288"/>
            <a:ext cx="9318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6" name="AutoShape 16"/>
          <p:cNvCxnSpPr>
            <a:cxnSpLocks noChangeShapeType="1"/>
            <a:stCxn id="573454" idx="5"/>
            <a:endCxn id="573452" idx="0"/>
          </p:cNvCxnSpPr>
          <p:nvPr/>
        </p:nvCxnSpPr>
        <p:spPr bwMode="auto">
          <a:xfrm>
            <a:off x="4554538" y="2554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7" name="AutoShape 17"/>
          <p:cNvCxnSpPr>
            <a:cxnSpLocks noChangeShapeType="1"/>
            <a:stCxn id="573452" idx="3"/>
            <a:endCxn id="573449" idx="0"/>
          </p:cNvCxnSpPr>
          <p:nvPr/>
        </p:nvCxnSpPr>
        <p:spPr bwMode="auto">
          <a:xfrm flipH="1">
            <a:off x="49530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8" name="AutoShape 18"/>
          <p:cNvCxnSpPr>
            <a:cxnSpLocks noChangeShapeType="1"/>
            <a:stCxn id="573452" idx="5"/>
            <a:endCxn id="573448" idx="0"/>
          </p:cNvCxnSpPr>
          <p:nvPr/>
        </p:nvCxnSpPr>
        <p:spPr bwMode="auto">
          <a:xfrm>
            <a:off x="5621338" y="3443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9" name="AutoShape 19"/>
          <p:cNvCxnSpPr>
            <a:cxnSpLocks noChangeShapeType="1"/>
            <a:stCxn id="573449" idx="3"/>
            <a:endCxn id="573443" idx="0"/>
          </p:cNvCxnSpPr>
          <p:nvPr/>
        </p:nvCxnSpPr>
        <p:spPr bwMode="auto">
          <a:xfrm flipH="1">
            <a:off x="46863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0" name="AutoShape 20"/>
          <p:cNvCxnSpPr>
            <a:cxnSpLocks noChangeShapeType="1"/>
            <a:stCxn id="573453" idx="3"/>
            <a:endCxn id="573451" idx="0"/>
          </p:cNvCxnSpPr>
          <p:nvPr/>
        </p:nvCxnSpPr>
        <p:spPr bwMode="auto">
          <a:xfrm flipH="1">
            <a:off x="28194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1" name="AutoShape 21"/>
          <p:cNvCxnSpPr>
            <a:cxnSpLocks noChangeShapeType="1"/>
            <a:stCxn id="573453" idx="5"/>
            <a:endCxn id="573450" idx="0"/>
          </p:cNvCxnSpPr>
          <p:nvPr/>
        </p:nvCxnSpPr>
        <p:spPr bwMode="auto">
          <a:xfrm>
            <a:off x="3487738" y="3443288"/>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2" name="AutoShape 22"/>
          <p:cNvCxnSpPr>
            <a:cxnSpLocks noChangeShapeType="1"/>
            <a:stCxn id="573451" idx="3"/>
            <a:endCxn id="573447" idx="0"/>
          </p:cNvCxnSpPr>
          <p:nvPr/>
        </p:nvCxnSpPr>
        <p:spPr bwMode="auto">
          <a:xfrm flipH="1">
            <a:off x="25527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3" name="AutoShape 23"/>
          <p:cNvCxnSpPr>
            <a:cxnSpLocks noChangeShapeType="1"/>
            <a:stCxn id="573451" idx="5"/>
            <a:endCxn id="573446" idx="0"/>
          </p:cNvCxnSpPr>
          <p:nvPr/>
        </p:nvCxnSpPr>
        <p:spPr bwMode="auto">
          <a:xfrm>
            <a:off x="29543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4" name="AutoShape 24"/>
          <p:cNvCxnSpPr>
            <a:cxnSpLocks noChangeShapeType="1"/>
            <a:stCxn id="573450" idx="3"/>
            <a:endCxn id="573445" idx="0"/>
          </p:cNvCxnSpPr>
          <p:nvPr/>
        </p:nvCxnSpPr>
        <p:spPr bwMode="auto">
          <a:xfrm flipH="1">
            <a:off x="36195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5" name="AutoShape 25"/>
          <p:cNvCxnSpPr>
            <a:cxnSpLocks noChangeShapeType="1"/>
            <a:stCxn id="573450" idx="5"/>
            <a:endCxn id="573444" idx="0"/>
          </p:cNvCxnSpPr>
          <p:nvPr/>
        </p:nvCxnSpPr>
        <p:spPr bwMode="auto">
          <a:xfrm>
            <a:off x="40211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2770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a:t>Complexity of Build Heap</a:t>
            </a:r>
          </a:p>
        </p:txBody>
      </p:sp>
      <p:sp>
        <p:nvSpPr>
          <p:cNvPr id="575491" name="Rectangle 3"/>
          <p:cNvSpPr>
            <a:spLocks noGrp="1" noChangeArrowheads="1"/>
          </p:cNvSpPr>
          <p:nvPr>
            <p:ph type="body" idx="1"/>
          </p:nvPr>
        </p:nvSpPr>
        <p:spPr/>
        <p:txBody>
          <a:bodyPr/>
          <a:lstStyle/>
          <a:p>
            <a:r>
              <a:rPr lang="en-US" altLang="zh-CN" dirty="0"/>
              <a:t>No percolation for the leaf nodes (n/2 nodes)</a:t>
            </a:r>
          </a:p>
          <a:p>
            <a:r>
              <a:rPr lang="en-US" altLang="zh-CN" dirty="0"/>
              <a:t>At most n/4 nodes percolate down 1 level</a:t>
            </a:r>
            <a:br>
              <a:rPr lang="en-US" altLang="zh-CN" dirty="0"/>
            </a:br>
            <a:r>
              <a:rPr lang="en-US" altLang="zh-CN" dirty="0"/>
              <a:t>at most n/8 nodes percolate down 2 levels</a:t>
            </a:r>
            <a:br>
              <a:rPr lang="en-US" altLang="zh-CN" dirty="0"/>
            </a:br>
            <a:r>
              <a:rPr lang="en-US" altLang="zh-CN" dirty="0"/>
              <a:t>at most n/16 nodes percolate down 3 levels</a:t>
            </a:r>
            <a:br>
              <a:rPr lang="en-US" altLang="zh-CN" dirty="0"/>
            </a:br>
            <a:r>
              <a:rPr lang="en-US" altLang="zh-CN" dirty="0"/>
              <a:t>…</a:t>
            </a:r>
          </a:p>
          <a:p>
            <a:endParaRPr lang="en-US" altLang="zh-CN" dirty="0"/>
          </a:p>
        </p:txBody>
      </p:sp>
      <p:sp>
        <p:nvSpPr>
          <p:cNvPr id="575493" name="Text Box 5"/>
          <p:cNvSpPr txBox="1">
            <a:spLocks noChangeArrowheads="1"/>
          </p:cNvSpPr>
          <p:nvPr/>
        </p:nvSpPr>
        <p:spPr bwMode="auto">
          <a:xfrm>
            <a:off x="7308304" y="4657066"/>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dirty="0">
                <a:solidFill>
                  <a:srgbClr val="FF0000"/>
                </a:solidFill>
                <a:latin typeface="Symbol" pitchFamily="18" charset="2"/>
              </a:rPr>
              <a:t>Q</a:t>
            </a:r>
            <a:r>
              <a:rPr lang="en-US" altLang="zh-CN" sz="2400" dirty="0">
                <a:solidFill>
                  <a:srgbClr val="FF0000"/>
                </a:solidFill>
                <a:ea typeface="宋体" panose="02010600030101010101" pitchFamily="2" charset="-122"/>
              </a:rPr>
              <a:t>(</a:t>
            </a:r>
            <a:r>
              <a:rPr lang="en-US" altLang="zh-CN" sz="2400" i="1" dirty="0">
                <a:solidFill>
                  <a:srgbClr val="FF0000"/>
                </a:solidFill>
                <a:ea typeface="宋体" panose="02010600030101010101" pitchFamily="2" charset="-122"/>
              </a:rPr>
              <a:t>n</a:t>
            </a:r>
            <a:r>
              <a:rPr lang="en-US" altLang="zh-CN" sz="2400" dirty="0">
                <a:solidFill>
                  <a:srgbClr val="FF0000"/>
                </a:solidFill>
                <a:ea typeface="宋体" panose="02010600030101010101" pitchFamily="2" charset="-122"/>
              </a:rPr>
              <a:t>)</a:t>
            </a:r>
          </a:p>
        </p:txBody>
      </p:sp>
      <p:graphicFrame>
        <p:nvGraphicFramePr>
          <p:cNvPr id="575494" name="Object 6"/>
          <p:cNvGraphicFramePr>
            <a:graphicFrameLocks noChangeAspect="1"/>
          </p:cNvGraphicFramePr>
          <p:nvPr>
            <p:extLst>
              <p:ext uri="{D42A27DB-BD31-4B8C-83A1-F6EECF244321}">
                <p14:modId xmlns:p14="http://schemas.microsoft.com/office/powerpoint/2010/main" val="2168012321"/>
              </p:ext>
            </p:extLst>
          </p:nvPr>
        </p:nvGraphicFramePr>
        <p:xfrm>
          <a:off x="971600" y="3356992"/>
          <a:ext cx="7334199" cy="1069571"/>
        </p:xfrm>
        <a:graphic>
          <a:graphicData uri="http://schemas.openxmlformats.org/presentationml/2006/ole">
            <mc:AlternateContent xmlns:mc="http://schemas.openxmlformats.org/markup-compatibility/2006">
              <mc:Choice xmlns:v="urn:schemas-microsoft-com:vml" Requires="v">
                <p:oleObj spid="_x0000_s3124" name="Equation" r:id="rId4" imgW="3047760" imgH="444240" progId="Equation.3">
                  <p:embed/>
                </p:oleObj>
              </mc:Choice>
              <mc:Fallback>
                <p:oleObj name="Equation" r:id="rId4" imgW="304776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356992"/>
                        <a:ext cx="7334199" cy="106957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31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5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Arial" charset="0"/>
                <a:cs typeface="Arial" charset="0"/>
              </a:rPr>
              <a:t>Binary Max Heaps</a:t>
            </a:r>
          </a:p>
        </p:txBody>
      </p:sp>
      <p:sp>
        <p:nvSpPr>
          <p:cNvPr id="849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a:t>
            </a:r>
            <a:r>
              <a:rPr lang="en-US" altLang="en-US" dirty="0">
                <a:solidFill>
                  <a:srgbClr val="FF0000"/>
                </a:solidFill>
                <a:latin typeface="Arial" charset="0"/>
                <a:cs typeface="Arial" charset="0"/>
              </a:rPr>
              <a:t>binary max-heap </a:t>
            </a:r>
            <a:r>
              <a:rPr lang="en-US" altLang="en-US" dirty="0">
                <a:latin typeface="Arial" charset="0"/>
                <a:cs typeface="Arial" charset="0"/>
              </a:rPr>
              <a:t>is identical to a binary min-heap except that the parent is always larger than either of the children</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 the same data as before stored as a max-heap yields</a:t>
            </a:r>
            <a:endParaRPr lang="en-US" altLang="en-US" dirty="0">
              <a:latin typeface="Times New Roman" pitchFamily="18" charset="0"/>
              <a:cs typeface="Arial" charset="0"/>
            </a:endParaRPr>
          </a:p>
        </p:txBody>
      </p:sp>
      <p:pic>
        <p:nvPicPr>
          <p:cNvPr id="84996" name="Picture 4" descr="he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3284538"/>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864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solidFill>
                  <a:srgbClr val="FF0000"/>
                </a:solidFill>
              </a:rPr>
              <a:t>Heapsort</a:t>
            </a:r>
            <a:endParaRPr lang="zh-CN" altLang="en-US" dirty="0">
              <a:solidFill>
                <a:srgbClr val="FF0000"/>
              </a:solidFill>
            </a:endParaRPr>
          </a:p>
        </p:txBody>
      </p:sp>
    </p:spTree>
    <p:extLst>
      <p:ext uri="{BB962C8B-B14F-4D97-AF65-F5344CB8AC3E}">
        <p14:creationId xmlns:p14="http://schemas.microsoft.com/office/powerpoint/2010/main" val="215033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Heapsort</a:t>
            </a:r>
            <a:endParaRPr lang="zh-CN" altLang="en-US" dirty="0"/>
          </a:p>
        </p:txBody>
      </p:sp>
      <p:sp>
        <p:nvSpPr>
          <p:cNvPr id="3" name="Content Placeholder 2"/>
          <p:cNvSpPr>
            <a:spLocks noGrp="1"/>
          </p:cNvSpPr>
          <p:nvPr>
            <p:ph idx="1"/>
          </p:nvPr>
        </p:nvSpPr>
        <p:spPr/>
        <p:txBody>
          <a:bodyPr/>
          <a:lstStyle/>
          <a:p>
            <a:r>
              <a:rPr lang="en-US" altLang="zh-CN" dirty="0"/>
              <a:t>Sorting</a:t>
            </a:r>
          </a:p>
          <a:p>
            <a:pPr lvl="1"/>
            <a:r>
              <a:rPr lang="en-US" altLang="en-US" dirty="0">
                <a:latin typeface="Arial" charset="0"/>
                <a:cs typeface="Arial" charset="0"/>
              </a:rPr>
              <a:t>take a list of objects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i="1" baseline="-25000" dirty="0">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a:t>
            </a:r>
          </a:p>
          <a:p>
            <a:pPr lvl="1"/>
            <a:r>
              <a:rPr lang="en-US" altLang="en-US" dirty="0">
                <a:latin typeface="Arial" charset="0"/>
                <a:cs typeface="Arial" charset="0"/>
              </a:rPr>
              <a:t>return a reordering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 </a:t>
            </a:r>
            <a:r>
              <a:rPr lang="en-US" altLang="en-US" dirty="0">
                <a:latin typeface="Arial" charset="0"/>
                <a:cs typeface="Arial" charset="0"/>
              </a:rPr>
              <a:t>such that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dirty="0">
                <a:solidFill>
                  <a:srgbClr val="000000"/>
                </a:solidFill>
                <a:latin typeface="Times New Roman" pitchFamily="18" charset="0"/>
                <a:cs typeface="Arial" charset="0"/>
              </a:rPr>
              <a:t>· · · </a:t>
            </a:r>
            <a:r>
              <a:rPr lang="en-US" altLang="en-US" dirty="0">
                <a:latin typeface="Times New Roman" pitchFamily="18" charset="0"/>
                <a:cs typeface="Arial" charset="0"/>
              </a:rPr>
              <a:t>≤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Arial" charset="0"/>
                <a:cs typeface="Arial" charset="0"/>
              </a:rPr>
              <a:t> </a:t>
            </a:r>
          </a:p>
          <a:p>
            <a:endParaRPr lang="en-US" altLang="zh-CN" dirty="0"/>
          </a:p>
          <a:p>
            <a:r>
              <a:rPr lang="en-US" altLang="zh-CN" dirty="0"/>
              <a:t>Heapsort</a:t>
            </a:r>
          </a:p>
          <a:p>
            <a:pPr lvl="1"/>
            <a:r>
              <a:rPr lang="en-US" altLang="en-US" dirty="0">
                <a:latin typeface="Arial" charset="0"/>
                <a:cs typeface="Arial" charset="0"/>
              </a:rPr>
              <a:t>Place the objects into a heap</a:t>
            </a:r>
          </a:p>
          <a:p>
            <a:pPr lvl="2"/>
            <a:r>
              <a:rPr lang="en-US" altLang="en-US" dirty="0">
                <a:latin typeface="Arial" charset="0"/>
                <a:cs typeface="Arial" charset="0"/>
              </a:rPr>
              <a:t>O(</a:t>
            </a:r>
            <a:r>
              <a:rPr lang="en-US" altLang="en-US" i="1" dirty="0">
                <a:latin typeface="Arial" charset="0"/>
                <a:cs typeface="Arial" charset="0"/>
              </a:rPr>
              <a:t>n</a:t>
            </a:r>
            <a:r>
              <a:rPr lang="en-US" altLang="en-US" dirty="0">
                <a:latin typeface="Arial" charset="0"/>
                <a:cs typeface="Arial" charset="0"/>
              </a:rPr>
              <a:t>) time</a:t>
            </a:r>
          </a:p>
          <a:p>
            <a:pPr lvl="1"/>
            <a:r>
              <a:rPr lang="en-US" altLang="en-US" dirty="0">
                <a:latin typeface="Arial" charset="0"/>
                <a:cs typeface="Arial" charset="0"/>
              </a:rPr>
              <a:t>Repeatedly popping the top object until the heap is empty</a:t>
            </a:r>
          </a:p>
          <a:p>
            <a:pPr lvl="2"/>
            <a:r>
              <a:rPr lang="en-US" altLang="zh-CN" dirty="0">
                <a:latin typeface="Arial" charset="0"/>
                <a:cs typeface="Arial" charset="0"/>
              </a:rPr>
              <a:t>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 time</a:t>
            </a:r>
          </a:p>
          <a:p>
            <a:pPr lvl="1"/>
            <a:r>
              <a:rPr lang="en-US" altLang="zh-CN" dirty="0">
                <a:latin typeface="Arial" charset="0"/>
                <a:cs typeface="Arial" charset="0"/>
              </a:rPr>
              <a:t>Time complexity: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p:txBody>
      </p:sp>
    </p:spTree>
    <p:extLst>
      <p:ext uri="{BB962C8B-B14F-4D97-AF65-F5344CB8AC3E}">
        <p14:creationId xmlns:p14="http://schemas.microsoft.com/office/powerpoint/2010/main" val="1838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latin typeface="Arial" charset="0"/>
                <a:cs typeface="Arial" charset="0"/>
              </a:rPr>
              <a:t>In-place 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Problem:</a:t>
            </a:r>
          </a:p>
          <a:p>
            <a:pPr lvl="1"/>
            <a:r>
              <a:rPr lang="en-US" altLang="en-US" dirty="0">
                <a:latin typeface="Arial" charset="0"/>
                <a:cs typeface="Arial" charset="0"/>
              </a:rPr>
              <a:t>This solution requires additional memory: a min-heap of size </a:t>
            </a:r>
            <a:r>
              <a:rPr lang="en-US" altLang="en-US" i="1" dirty="0">
                <a:latin typeface="Times New Roman" pitchFamily="18" charset="0"/>
                <a:cs typeface="Arial" charset="0"/>
              </a:rPr>
              <a:t>n</a:t>
            </a:r>
            <a:r>
              <a:rPr lang="en-US" altLang="en-US" dirty="0">
                <a:latin typeface="Arial" charset="0"/>
                <a:cs typeface="Arial" charset="0"/>
              </a:rPr>
              <a:t> </a:t>
            </a:r>
          </a:p>
          <a:p>
            <a:pPr lvl="1"/>
            <a:r>
              <a:rPr lang="en-US" altLang="en-US" dirty="0">
                <a:latin typeface="Arial" charset="0"/>
                <a:cs typeface="Arial" charset="0"/>
              </a:rPr>
              <a:t>This requires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memory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 unsorted objects are </a:t>
            </a:r>
            <a:r>
              <a:rPr lang="en-US" altLang="en-US" u="sng" dirty="0">
                <a:latin typeface="Arial" charset="0"/>
                <a:cs typeface="Arial" charset="0"/>
              </a:rPr>
              <a:t>stored in an array</a:t>
            </a:r>
            <a:r>
              <a:rPr lang="en-US" altLang="en-US" dirty="0">
                <a:latin typeface="Arial" charset="0"/>
                <a:cs typeface="Arial" charset="0"/>
              </a:rPr>
              <a:t>, is it possible to perform a heap sort </a:t>
            </a:r>
            <a:r>
              <a:rPr lang="en-US" altLang="en-US" dirty="0">
                <a:solidFill>
                  <a:srgbClr val="FF0000"/>
                </a:solidFill>
                <a:latin typeface="Arial" charset="0"/>
                <a:cs typeface="Arial" charset="0"/>
              </a:rPr>
              <a:t>in place</a:t>
            </a:r>
            <a:r>
              <a:rPr lang="en-US" altLang="en-US" dirty="0">
                <a:latin typeface="Arial" charset="0"/>
                <a:cs typeface="Arial" charset="0"/>
              </a:rPr>
              <a:t>, that is, require at most </a:t>
            </a:r>
            <a:r>
              <a:rPr lang="en-US" altLang="en-US" b="1"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memory (a few extra variables)?</a:t>
            </a:r>
          </a:p>
        </p:txBody>
      </p:sp>
    </p:spTree>
    <p:extLst>
      <p:ext uri="{BB962C8B-B14F-4D97-AF65-F5344CB8AC3E}">
        <p14:creationId xmlns:p14="http://schemas.microsoft.com/office/powerpoint/2010/main" val="21419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433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of implementing a min-heap, consider a max-heap:</a:t>
            </a:r>
          </a:p>
          <a:p>
            <a:pPr lvl="1"/>
            <a:r>
              <a:rPr lang="en-US" altLang="en-US" dirty="0">
                <a:latin typeface="Arial" charset="0"/>
                <a:cs typeface="Arial" charset="0"/>
              </a:rPr>
              <a:t>The maximum element is at the top of the heap</a:t>
            </a:r>
          </a:p>
          <a:p>
            <a:pPr marL="342900" lvl="1" indent="-342900">
              <a:buNone/>
            </a:pPr>
            <a:endParaRPr lang="en-US" altLang="en-US" sz="2000" dirty="0">
              <a:latin typeface="Arial" charset="0"/>
              <a:cs typeface="Arial" charset="0"/>
            </a:endParaRPr>
          </a:p>
          <a:p>
            <a:pPr marL="342900" lvl="1" indent="-342900">
              <a:buNone/>
            </a:pPr>
            <a:r>
              <a:rPr lang="en-US" altLang="en-US" sz="2000" dirty="0">
                <a:latin typeface="Arial" charset="0"/>
                <a:cs typeface="Arial" charset="0"/>
              </a:rPr>
              <a:t>	</a:t>
            </a:r>
            <a:r>
              <a:rPr lang="en-US" altLang="en-US" sz="2000" dirty="0">
                <a:solidFill>
                  <a:srgbClr val="FF0000"/>
                </a:solidFill>
                <a:latin typeface="Arial" charset="0"/>
                <a:cs typeface="Arial" charset="0"/>
              </a:rPr>
              <a:t>We then repeatedly pop the top object and move it to the end of the array</a:t>
            </a:r>
            <a:r>
              <a:rPr lang="en-US" altLang="en-US" sz="2000" dirty="0">
                <a:latin typeface="Arial" charset="0"/>
                <a:cs typeface="Arial" charset="0"/>
              </a:rPr>
              <a:t>.</a:t>
            </a:r>
          </a:p>
          <a:p>
            <a:pPr marL="342900" lvl="1" indent="-342900">
              <a:buNone/>
            </a:pPr>
            <a:endParaRPr lang="en-US" altLang="en-US" sz="2000" dirty="0">
              <a:latin typeface="Arial" charset="0"/>
              <a:cs typeface="Arial" charset="0"/>
            </a:endParaRPr>
          </a:p>
        </p:txBody>
      </p:sp>
    </p:spTree>
    <p:extLst>
      <p:ext uri="{BB962C8B-B14F-4D97-AF65-F5344CB8AC3E}">
        <p14:creationId xmlns:p14="http://schemas.microsoft.com/office/powerpoint/2010/main" val="6675314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8675"/>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This array represents the following complete tree:</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p:txBody>
      </p:sp>
      <p:pic>
        <p:nvPicPr>
          <p:cNvPr id="15365"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883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latin typeface="Arial" charset="0"/>
                <a:cs typeface="Arial" charset="0"/>
              </a:rPr>
              <a:t>Implementations</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Our goal is to make the run time of each operation as close to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as possible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an implementation using a data structure we already know:</a:t>
            </a:r>
          </a:p>
          <a:p>
            <a:pPr lvl="1"/>
            <a:r>
              <a:rPr lang="en-US" altLang="en-US" dirty="0">
                <a:solidFill>
                  <a:srgbClr val="FF0000"/>
                </a:solidFill>
                <a:latin typeface="Arial" charset="0"/>
                <a:cs typeface="Arial" charset="0"/>
              </a:rPr>
              <a:t>Multiple queues </a:t>
            </a:r>
            <a:r>
              <a:rPr lang="en-US" altLang="en-US" dirty="0">
                <a:latin typeface="Arial" charset="0"/>
                <a:cs typeface="Arial" charset="0"/>
              </a:rPr>
              <a:t>— one for each priority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Then we will introduce a more appropriate data structure:  </a:t>
            </a:r>
            <a:r>
              <a:rPr lang="en-US" altLang="en-US" i="1" dirty="0">
                <a:solidFill>
                  <a:srgbClr val="FF0000"/>
                </a:solidFill>
                <a:latin typeface="Arial" charset="0"/>
                <a:cs typeface="Arial" charset="0"/>
              </a:rPr>
              <a:t>heap</a:t>
            </a:r>
            <a:endParaRPr lang="en-US" altLang="en-US" i="1" dirty="0">
              <a:solidFill>
                <a:srgbClr val="FF0000"/>
              </a:solidFill>
              <a:latin typeface="Courier New" pitchFamily="49" charset="0"/>
              <a:cs typeface="Arial"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5378"/>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6388" name="Rectangle 3"/>
          <p:cNvSpPr>
            <a:spLocks noGrp="1" noChangeArrowheads="1"/>
          </p:cNvSpPr>
          <p:nvPr>
            <p:ph type="body" idx="1"/>
          </p:nvPr>
        </p:nvSpPr>
        <p:spPr>
          <a:xfrm>
            <a:off x="457200" y="1600200"/>
            <a:ext cx="8229600" cy="4709120"/>
          </a:xfrm>
        </p:spPr>
        <p:txBody>
          <a:bodyPr>
            <a:normAutofit/>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Because we start at </a:t>
            </a:r>
            <a:r>
              <a:rPr lang="en-US" altLang="en-US" dirty="0">
                <a:latin typeface="Times New Roman" pitchFamily="18" charset="0"/>
                <a:cs typeface="Times New Roman" pitchFamily="18" charset="0"/>
              </a:rPr>
              <a:t>0</a:t>
            </a:r>
            <a:r>
              <a:rPr lang="en-US" altLang="en-US" dirty="0">
                <a:latin typeface="Arial" charset="0"/>
                <a:cs typeface="Arial" charset="0"/>
              </a:rPr>
              <a:t> (instead of </a:t>
            </a:r>
            <a:r>
              <a:rPr lang="en-US" altLang="en-US" dirty="0">
                <a:latin typeface="Times New Roman" pitchFamily="18" charset="0"/>
                <a:cs typeface="Times New Roman" pitchFamily="18" charset="0"/>
              </a:rPr>
              <a:t>1</a:t>
            </a:r>
            <a:r>
              <a:rPr lang="en-US" altLang="en-US" dirty="0">
                <a:latin typeface="Arial" charset="0"/>
                <a:cs typeface="Arial" charset="0"/>
              </a:rPr>
              <a:t> as in array storage of complete trees), we need different formulas for finding the children and parent</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sz="1800" dirty="0">
                <a:latin typeface="Arial" charset="0"/>
                <a:cs typeface="Arial" charset="0"/>
              </a:rPr>
              <a:t>		Children		</a:t>
            </a:r>
            <a:r>
              <a:rPr lang="en-US" altLang="en-US" sz="1800" dirty="0">
                <a:latin typeface="Consolas" pitchFamily="49" charset="0"/>
                <a:cs typeface="Consolas" pitchFamily="49" charset="0"/>
              </a:rPr>
              <a:t>2*k + 1   2*k + 2</a:t>
            </a:r>
            <a:endParaRPr lang="en-US" altLang="en-US" sz="1800" dirty="0">
              <a:latin typeface="Arial" charset="0"/>
              <a:cs typeface="Arial" charset="0"/>
            </a:endParaRPr>
          </a:p>
          <a:p>
            <a:pPr>
              <a:buFont typeface="Arial" charset="0"/>
              <a:buNone/>
            </a:pPr>
            <a:r>
              <a:rPr lang="en-US" altLang="en-US" sz="1800" dirty="0">
                <a:latin typeface="Arial" charset="0"/>
                <a:cs typeface="Arial" charset="0"/>
              </a:rPr>
              <a:t>		Parent		</a:t>
            </a:r>
            <a:r>
              <a:rPr lang="en-US" altLang="en-US" sz="1800" dirty="0">
                <a:latin typeface="Consolas" pitchFamily="49" charset="0"/>
                <a:cs typeface="Consolas" pitchFamily="49" charset="0"/>
              </a:rPr>
              <a:t>(k + 1)/2 - 1</a:t>
            </a:r>
          </a:p>
        </p:txBody>
      </p:sp>
      <p:pic>
        <p:nvPicPr>
          <p:cNvPr id="16389"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784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1748"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must convert the unordered array with </a:t>
            </a:r>
            <a:r>
              <a:rPr lang="en-US" altLang="en-US" i="1" dirty="0">
                <a:latin typeface="Times New Roman" pitchFamily="18" charset="0"/>
                <a:cs typeface="Arial" charset="0"/>
              </a:rPr>
              <a:t>n</a:t>
            </a:r>
            <a:r>
              <a:rPr lang="en-US" altLang="en-US" dirty="0">
                <a:latin typeface="Times New Roman" pitchFamily="18" charset="0"/>
                <a:cs typeface="Arial" charset="0"/>
              </a:rPr>
              <a:t> = 10</a:t>
            </a:r>
            <a:r>
              <a:rPr lang="en-US" altLang="en-US" dirty="0">
                <a:latin typeface="Arial" charset="0"/>
                <a:cs typeface="Arial" charset="0"/>
              </a:rPr>
              <a:t> elements into a max-heap</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None of the leaf nodes need to</a:t>
            </a:r>
            <a:br>
              <a:rPr lang="en-US" altLang="en-US" dirty="0">
                <a:latin typeface="Arial" charset="0"/>
                <a:cs typeface="Arial" charset="0"/>
              </a:rPr>
            </a:br>
            <a:r>
              <a:rPr lang="en-US" altLang="en-US" dirty="0">
                <a:latin typeface="Arial" charset="0"/>
                <a:cs typeface="Arial" charset="0"/>
              </a:rPr>
              <a:t>be percolated down, and the last</a:t>
            </a:r>
            <a:br>
              <a:rPr lang="en-US" altLang="en-US" dirty="0">
                <a:latin typeface="Arial" charset="0"/>
                <a:cs typeface="Arial" charset="0"/>
              </a:rPr>
            </a:br>
            <a:r>
              <a:rPr lang="en-US" altLang="en-US" dirty="0">
                <a:latin typeface="Arial" charset="0"/>
                <a:cs typeface="Arial" charset="0"/>
              </a:rPr>
              <a:t>non-leaf node is in position </a:t>
            </a:r>
            <a:r>
              <a:rPr lang="en-US" altLang="en-US" i="1" dirty="0">
                <a:latin typeface="Times New Roman" pitchFamily="18" charset="0"/>
                <a:cs typeface="Arial" charset="0"/>
              </a:rPr>
              <a:t>n</a:t>
            </a:r>
            <a:r>
              <a:rPr lang="en-US" altLang="en-US" dirty="0">
                <a:latin typeface="Times New Roman" pitchFamily="18" charset="0"/>
                <a:cs typeface="Arial" charset="0"/>
              </a:rPr>
              <a:t>/2-1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Thus we start with position </a:t>
            </a:r>
            <a:r>
              <a:rPr lang="en-US" altLang="en-US" dirty="0">
                <a:latin typeface="Times New Roman" pitchFamily="18" charset="0"/>
                <a:cs typeface="Arial" charset="0"/>
              </a:rPr>
              <a:t>10/2-1 = 4</a:t>
            </a:r>
            <a:endParaRPr lang="en-US" altLang="en-US" dirty="0">
              <a:latin typeface="Arial" charset="0"/>
              <a:cs typeface="Arial" charset="0"/>
            </a:endParaRPr>
          </a:p>
        </p:txBody>
      </p:sp>
      <p:pic>
        <p:nvPicPr>
          <p:cNvPr id="31749" name="Picture 5" descr="heapsor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428875"/>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maxhe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056187"/>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3986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27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3 with its child and swap them</a:t>
            </a:r>
          </a:p>
        </p:txBody>
      </p:sp>
      <p:pic>
        <p:nvPicPr>
          <p:cNvPr id="32772" name="Picture 5" descr="heapify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1138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37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17 with its two children and swap it with the maximum child (81)</a:t>
            </a:r>
          </a:p>
        </p:txBody>
      </p:sp>
      <p:pic>
        <p:nvPicPr>
          <p:cNvPr id="33796" name="Picture 6" descr="heapify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7960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481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28 with its two children, 63 and 34, and swap it with the largest child</a:t>
            </a:r>
          </a:p>
        </p:txBody>
      </p:sp>
      <p:pic>
        <p:nvPicPr>
          <p:cNvPr id="34820" name="Picture 7" descr="heapify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88" y="2725738"/>
            <a:ext cx="2906712"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200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58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52 with its children, swap it with the largest</a:t>
            </a:r>
          </a:p>
          <a:p>
            <a:pPr lvl="1"/>
            <a:r>
              <a:rPr lang="en-US" altLang="en-US">
                <a:latin typeface="Arial" charset="0"/>
                <a:cs typeface="Arial" charset="0"/>
              </a:rPr>
              <a:t>Recursing, no further swaps are needed</a:t>
            </a:r>
          </a:p>
        </p:txBody>
      </p:sp>
      <p:pic>
        <p:nvPicPr>
          <p:cNvPr id="35844" name="Picture 8" descr="heapify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7698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Finally, we swap the root with its largest child, and recurse, swapping 46 again with 81, and then again with 70</a:t>
            </a:r>
          </a:p>
        </p:txBody>
      </p:sp>
      <p:pic>
        <p:nvPicPr>
          <p:cNvPr id="36868" name="Picture 4" descr="heapify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46375"/>
            <a:ext cx="29067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056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378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now converted the unsorted array</a:t>
            </a:r>
            <a:br>
              <a:rPr lang="en-US" altLang="en-US">
                <a:latin typeface="Arial" charset="0"/>
                <a:cs typeface="Arial" charset="0"/>
              </a:rPr>
            </a:br>
            <a:br>
              <a:rPr lang="en-US" altLang="en-US">
                <a:latin typeface="Arial" charset="0"/>
                <a:cs typeface="Arial" charset="0"/>
              </a:rPr>
            </a:br>
            <a:endParaRPr lang="en-US" altLang="en-US">
              <a:latin typeface="Arial" charset="0"/>
              <a:cs typeface="Arial" charset="0"/>
            </a:endParaRPr>
          </a:p>
          <a:p>
            <a:pPr>
              <a:buFont typeface="Arial" charset="0"/>
              <a:buNone/>
            </a:pPr>
            <a:r>
              <a:rPr lang="en-US" altLang="en-US">
                <a:latin typeface="Arial" charset="0"/>
                <a:cs typeface="Arial" charset="0"/>
              </a:rPr>
              <a:t>	into a max-heap:</a:t>
            </a:r>
          </a:p>
        </p:txBody>
      </p:sp>
      <p:pic>
        <p:nvPicPr>
          <p:cNvPr id="37892" name="Picture 8" descr="heapsor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396" y="2997200"/>
            <a:ext cx="421481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9"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060848"/>
            <a:ext cx="3529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156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heapsor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3482975"/>
            <a:ext cx="4221163"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3891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pop the maximum element of this heap</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This leaves a gap at the back of the array:</a:t>
            </a:r>
          </a:p>
        </p:txBody>
      </p:sp>
      <p:pic>
        <p:nvPicPr>
          <p:cNvPr id="38917" name="Picture 6" descr="heapsort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725" y="1916113"/>
            <a:ext cx="3500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8"/>
          <p:cNvSpPr>
            <a:spLocks noChangeArrowheads="1"/>
          </p:cNvSpPr>
          <p:nvPr/>
        </p:nvSpPr>
        <p:spPr bwMode="auto">
          <a:xfrm>
            <a:off x="3408363" y="4970463"/>
            <a:ext cx="490537" cy="57785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58487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altLang="en-US">
                <a:latin typeface="Arial" charset="0"/>
                <a:cs typeface="Arial" charset="0"/>
              </a:rPr>
              <a:t>Heap Sort Example</a:t>
            </a:r>
          </a:p>
        </p:txBody>
      </p:sp>
      <p:sp>
        <p:nvSpPr>
          <p:cNvPr id="39939"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This is the last entry in the array, so why not fill it with the largest element?</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Repeat this process:  pop the maximum element, and then insert it at the end of the array:</a:t>
            </a:r>
          </a:p>
        </p:txBody>
      </p:sp>
      <p:pic>
        <p:nvPicPr>
          <p:cNvPr id="39940" name="Picture 7" descr="heapsor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2179638"/>
            <a:ext cx="3495675"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descr="heapsort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371633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20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a:latin typeface="Arial" charset="0"/>
                <a:cs typeface="Arial" charset="0"/>
              </a:rPr>
              <a:t>Multiple Queues</a:t>
            </a:r>
            <a:endParaRPr lang="en-US" altLang="en-US" sz="3600">
              <a:latin typeface="Arial" charset="0"/>
              <a:cs typeface="Arial" charset="0"/>
            </a:endParaRPr>
          </a:p>
        </p:txBody>
      </p:sp>
      <p:sp>
        <p:nvSpPr>
          <p:cNvPr id="13315"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Assume there is a fixed number of priorities, say </a:t>
            </a:r>
            <a:r>
              <a:rPr lang="en-US" altLang="en-US" i="1" dirty="0">
                <a:latin typeface="Times New Roman" pitchFamily="18" charset="0"/>
                <a:cs typeface="Arial" charset="0"/>
              </a:rPr>
              <a:t>M</a:t>
            </a:r>
          </a:p>
          <a:p>
            <a:pPr lvl="1"/>
            <a:r>
              <a:rPr lang="en-US" altLang="en-US" dirty="0">
                <a:latin typeface="Arial" charset="0"/>
                <a:cs typeface="Arial" charset="0"/>
              </a:rPr>
              <a:t>Create an array of </a:t>
            </a:r>
            <a:r>
              <a:rPr lang="en-US" altLang="en-US" i="1" dirty="0">
                <a:latin typeface="Times New Roman" pitchFamily="18" charset="0"/>
                <a:cs typeface="Arial" charset="0"/>
              </a:rPr>
              <a:t>M</a:t>
            </a:r>
            <a:r>
              <a:rPr lang="en-US" altLang="en-US" dirty="0">
                <a:latin typeface="Arial" charset="0"/>
                <a:cs typeface="Arial" charset="0"/>
              </a:rPr>
              <a:t> queues</a:t>
            </a:r>
          </a:p>
          <a:p>
            <a:pPr lvl="1"/>
            <a:r>
              <a:rPr lang="en-US" altLang="en-US" dirty="0">
                <a:latin typeface="Arial" charset="0"/>
                <a:cs typeface="Arial" charset="0"/>
              </a:rPr>
              <a:t>Push a new object onto the queue corresponding to the priority</a:t>
            </a:r>
          </a:p>
          <a:p>
            <a:pPr lvl="1"/>
            <a:r>
              <a:rPr lang="en-US" altLang="en-US" dirty="0">
                <a:latin typeface="Arial" charset="0"/>
                <a:cs typeface="Arial" charset="0"/>
              </a:rPr>
              <a:t>Top and pop find the first non-empty queue with highest priority</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096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Repeat this process</a:t>
            </a:r>
          </a:p>
          <a:p>
            <a:pPr lvl="1"/>
            <a:r>
              <a:rPr lang="en-US" altLang="en-US">
                <a:latin typeface="Arial" charset="0"/>
                <a:cs typeface="Arial" charset="0"/>
              </a:rPr>
              <a:t>Pop and append 70</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63</a:t>
            </a:r>
          </a:p>
        </p:txBody>
      </p:sp>
      <p:pic>
        <p:nvPicPr>
          <p:cNvPr id="40964" name="Picture 6" descr="heapsor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heapsort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21798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2558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the 4 largest elements in order</a:t>
            </a:r>
          </a:p>
          <a:p>
            <a:pPr lvl="1"/>
            <a:r>
              <a:rPr lang="en-US" altLang="en-US">
                <a:latin typeface="Arial" charset="0"/>
                <a:cs typeface="Arial" charset="0"/>
              </a:rPr>
              <a:t>Pop and append 52</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46</a:t>
            </a:r>
          </a:p>
        </p:txBody>
      </p:sp>
      <p:pic>
        <p:nvPicPr>
          <p:cNvPr id="41988" name="Picture 7" descr="heapsor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heapsort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7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altLang="en-US">
                <a:latin typeface="Arial" charset="0"/>
                <a:cs typeface="Arial" charset="0"/>
              </a:rPr>
              <a:t>Heap Sort Example</a:t>
            </a:r>
          </a:p>
        </p:txBody>
      </p:sp>
      <p:sp>
        <p:nvSpPr>
          <p:cNvPr id="43011"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Continuing...</a:t>
            </a:r>
          </a:p>
          <a:p>
            <a:pPr lvl="1"/>
            <a:r>
              <a:rPr lang="en-US" altLang="en-US">
                <a:latin typeface="Arial" charset="0"/>
                <a:cs typeface="Arial" charset="0"/>
              </a:rPr>
              <a:t>Pop and append 34</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28</a:t>
            </a:r>
          </a:p>
        </p:txBody>
      </p:sp>
      <p:pic>
        <p:nvPicPr>
          <p:cNvPr id="43012" name="Picture 7" descr="heapsort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heapsort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6263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Finally, we can pop 17, insert it into the 2</a:t>
            </a:r>
            <a:r>
              <a:rPr lang="en-US" altLang="en-US" baseline="30000">
                <a:latin typeface="Arial" charset="0"/>
                <a:cs typeface="Arial" charset="0"/>
              </a:rPr>
              <a:t>nd</a:t>
            </a:r>
            <a:r>
              <a:rPr lang="en-US" altLang="en-US">
                <a:latin typeface="Arial" charset="0"/>
                <a:cs typeface="Arial" charset="0"/>
              </a:rPr>
              <a:t> location, and the resulting array is sorted</a:t>
            </a:r>
          </a:p>
        </p:txBody>
      </p:sp>
      <p:pic>
        <p:nvPicPr>
          <p:cNvPr id="44035" name="Picture 6" descr="heapsort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Grp="1" noChangeArrowheads="1"/>
          </p:cNvSpPr>
          <p:nvPr>
            <p:ph type="title"/>
          </p:nvPr>
        </p:nvSpPr>
        <p:spPr/>
        <p:txBody>
          <a:bodyPr/>
          <a:lstStyle/>
          <a:p>
            <a:r>
              <a:rPr lang="en-US" altLang="en-US">
                <a:latin typeface="Arial" charset="0"/>
                <a:cs typeface="Arial" charset="0"/>
              </a:rPr>
              <a:t>Heap Sort Example</a:t>
            </a:r>
          </a:p>
        </p:txBody>
      </p:sp>
    </p:spTree>
    <p:extLst>
      <p:ext uri="{BB962C8B-B14F-4D97-AF65-F5344CB8AC3E}">
        <p14:creationId xmlns:p14="http://schemas.microsoft.com/office/powerpoint/2010/main" val="3447773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60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we have a max-heap of presents under a red-green tree:</a:t>
            </a:r>
          </a:p>
        </p:txBody>
      </p:sp>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2206625"/>
            <a:ext cx="4262437"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87900" y="5300663"/>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http://xkcd.com/835/</a:t>
            </a:r>
          </a:p>
        </p:txBody>
      </p:sp>
    </p:spTree>
    <p:extLst>
      <p:ext uri="{BB962C8B-B14F-4D97-AF65-F5344CB8AC3E}">
        <p14:creationId xmlns:p14="http://schemas.microsoft.com/office/powerpoint/2010/main" val="2003949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a:latin typeface="Arial" charset="0"/>
                <a:cs typeface="Arial" charset="0"/>
              </a:rPr>
              <a:t>Priority Queues</a:t>
            </a:r>
          </a:p>
        </p:txBody>
      </p:sp>
      <p:sp>
        <p:nvSpPr>
          <p:cNvPr id="870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does using a heap ensure that that object in the heap which:</a:t>
            </a:r>
          </a:p>
          <a:p>
            <a:pPr lvl="1"/>
            <a:r>
              <a:rPr lang="en-US" altLang="en-US">
                <a:latin typeface="Arial" charset="0"/>
                <a:cs typeface="Arial" charset="0"/>
              </a:rPr>
              <a:t>has the highest priority, and</a:t>
            </a:r>
          </a:p>
          <a:p>
            <a:pPr lvl="1"/>
            <a:r>
              <a:rPr lang="en-US" altLang="en-US">
                <a:latin typeface="Arial" charset="0"/>
                <a:cs typeface="Arial" charset="0"/>
              </a:rPr>
              <a:t>of that highest priority, has been in the heap the longest</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Consider inserting seven objects, all of the same priority (colour indicates order):</a:t>
            </a:r>
          </a:p>
          <a:p>
            <a:pPr algn="ctr">
              <a:buFontTx/>
              <a:buNone/>
            </a:pPr>
            <a:r>
              <a:rPr lang="en-US" altLang="en-US">
                <a:latin typeface="Arial" charset="0"/>
                <a:cs typeface="Arial" charset="0"/>
              </a:rPr>
              <a:t>2, </a:t>
            </a:r>
            <a:r>
              <a:rPr lang="en-US" altLang="en-US">
                <a:solidFill>
                  <a:srgbClr val="663300"/>
                </a:solidFill>
                <a:latin typeface="Arial" charset="0"/>
                <a:cs typeface="Arial" charset="0"/>
              </a:rPr>
              <a:t>2</a:t>
            </a:r>
            <a:r>
              <a:rPr lang="en-US" altLang="en-US">
                <a:latin typeface="Arial" charset="0"/>
                <a:cs typeface="Arial" charset="0"/>
              </a:rPr>
              <a:t>, </a:t>
            </a:r>
            <a:r>
              <a:rPr lang="en-US" altLang="en-US">
                <a:solidFill>
                  <a:srgbClr val="FF0000"/>
                </a:solidFill>
                <a:latin typeface="Arial" charset="0"/>
                <a:cs typeface="Arial" charset="0"/>
              </a:rPr>
              <a:t>2</a:t>
            </a:r>
            <a:r>
              <a:rPr lang="en-US" altLang="en-US">
                <a:latin typeface="Arial" charset="0"/>
                <a:cs typeface="Arial" charset="0"/>
              </a:rPr>
              <a:t>, </a:t>
            </a:r>
            <a:r>
              <a:rPr lang="en-US" altLang="en-US">
                <a:solidFill>
                  <a:srgbClr val="FF6600"/>
                </a:solidFill>
                <a:latin typeface="Arial" charset="0"/>
                <a:cs typeface="Arial" charset="0"/>
              </a:rPr>
              <a:t>2</a:t>
            </a:r>
            <a:r>
              <a:rPr lang="en-US" altLang="en-US">
                <a:latin typeface="Arial" charset="0"/>
                <a:cs typeface="Arial" charset="0"/>
              </a:rPr>
              <a:t>, </a:t>
            </a:r>
            <a:r>
              <a:rPr lang="en-US" altLang="en-US">
                <a:solidFill>
                  <a:srgbClr val="FF9900"/>
                </a:solidFill>
                <a:latin typeface="Arial" charset="0"/>
                <a:cs typeface="Arial" charset="0"/>
              </a:rPr>
              <a:t>2</a:t>
            </a:r>
            <a:r>
              <a:rPr lang="en-US" altLang="en-US">
                <a:latin typeface="Arial" charset="0"/>
                <a:cs typeface="Arial" charset="0"/>
              </a:rPr>
              <a:t>, </a:t>
            </a:r>
            <a:r>
              <a:rPr lang="en-US" altLang="en-US">
                <a:solidFill>
                  <a:srgbClr val="008000"/>
                </a:solidFill>
                <a:latin typeface="Arial" charset="0"/>
                <a:cs typeface="Arial" charset="0"/>
              </a:rPr>
              <a:t>2</a:t>
            </a:r>
            <a:r>
              <a:rPr lang="en-US" altLang="en-US">
                <a:latin typeface="Arial" charset="0"/>
                <a:cs typeface="Arial" charset="0"/>
              </a:rPr>
              <a:t>, </a:t>
            </a:r>
            <a:r>
              <a:rPr lang="en-US" altLang="en-US">
                <a:solidFill>
                  <a:srgbClr val="00B0F0"/>
                </a:solidFill>
                <a:latin typeface="Arial" charset="0"/>
                <a:cs typeface="Arial" charset="0"/>
              </a:rPr>
              <a:t>2</a:t>
            </a:r>
          </a:p>
        </p:txBody>
      </p:sp>
    </p:spTree>
    <p:extLst>
      <p:ext uri="{BB962C8B-B14F-4D97-AF65-F5344CB8AC3E}">
        <p14:creationId xmlns:p14="http://schemas.microsoft.com/office/powerpoint/2010/main" val="1303275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880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Whatever algorithm we use for promoting must ensure that the first object remains in the root position</a:t>
            </a:r>
          </a:p>
          <a:p>
            <a:pPr lvl="1"/>
            <a:r>
              <a:rPr lang="en-US" altLang="en-US">
                <a:latin typeface="Arial" charset="0"/>
                <a:cs typeface="Arial" charset="0"/>
              </a:rPr>
              <a:t>Thus, we must use an insertion technique where we only percolate up if the priority is lower</a:t>
            </a:r>
          </a:p>
          <a:p>
            <a:pPr>
              <a:buFont typeface="Arial" charset="0"/>
              <a:buNone/>
            </a:pPr>
            <a:r>
              <a:rPr lang="en-US" altLang="en-US">
                <a:latin typeface="Arial" charset="0"/>
                <a:cs typeface="Arial" charset="0"/>
              </a:rPr>
              <a:t>	The result:</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Challenge:</a:t>
            </a:r>
          </a:p>
          <a:p>
            <a:pPr lvl="1"/>
            <a:r>
              <a:rPr lang="en-US" altLang="en-US">
                <a:latin typeface="Arial" charset="0"/>
                <a:cs typeface="Arial" charset="0"/>
              </a:rPr>
              <a:t>Come up with an algorithm which removes all seven objects in the original order</a:t>
            </a:r>
          </a:p>
          <a:p>
            <a:pPr>
              <a:buFontTx/>
              <a:buNone/>
            </a:pPr>
            <a:endParaRPr lang="en-US" altLang="en-US">
              <a:latin typeface="Arial" charset="0"/>
              <a:cs typeface="Arial" charset="0"/>
            </a:endParaRPr>
          </a:p>
        </p:txBody>
      </p:sp>
      <p:pic>
        <p:nvPicPr>
          <p:cNvPr id="88068" name="Picture 7" desc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924175"/>
            <a:ext cx="35274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7836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latin typeface="Arial" charset="0"/>
                <a:cs typeface="Arial" charset="0"/>
              </a:rPr>
              <a:t>Lexicographical Ordering</a:t>
            </a:r>
            <a:endParaRPr lang="en-US" altLang="en-US" sz="3600">
              <a:latin typeface="Arial" charset="0"/>
              <a:cs typeface="Arial" charset="0"/>
            </a:endParaRPr>
          </a:p>
        </p:txBody>
      </p:sp>
      <p:sp>
        <p:nvSpPr>
          <p:cNvPr id="890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better solution is to modify the priority:</a:t>
            </a:r>
          </a:p>
          <a:p>
            <a:pPr lvl="1"/>
            <a:r>
              <a:rPr lang="en-US" altLang="en-US" dirty="0">
                <a:latin typeface="Arial" charset="0"/>
                <a:cs typeface="Arial" charset="0"/>
              </a:rPr>
              <a:t>Track the number of insertions with a counter </a:t>
            </a:r>
            <a:r>
              <a:rPr lang="en-US" altLang="en-US" i="1" dirty="0">
                <a:latin typeface="Times New Roman" pitchFamily="18" charset="0"/>
                <a:cs typeface="Arial" charset="0"/>
              </a:rPr>
              <a:t>k</a:t>
            </a:r>
            <a:r>
              <a:rPr lang="en-US" altLang="en-US" dirty="0">
                <a:latin typeface="Arial" charset="0"/>
                <a:cs typeface="Arial" charset="0"/>
              </a:rPr>
              <a:t> (initially 0)</a:t>
            </a:r>
          </a:p>
          <a:p>
            <a:pPr lvl="1"/>
            <a:r>
              <a:rPr lang="en-US" altLang="en-US" dirty="0">
                <a:latin typeface="Arial" charset="0"/>
                <a:cs typeface="Arial" charset="0"/>
              </a:rPr>
              <a:t>For each insertion with priority </a:t>
            </a:r>
            <a:r>
              <a:rPr lang="en-US" altLang="en-US" i="1" dirty="0">
                <a:latin typeface="Times New Roman" pitchFamily="18" charset="0"/>
                <a:cs typeface="Arial" charset="0"/>
              </a:rPr>
              <a:t>n</a:t>
            </a:r>
            <a:r>
              <a:rPr lang="en-US" altLang="en-US" dirty="0">
                <a:latin typeface="Arial" charset="0"/>
                <a:cs typeface="Arial" charset="0"/>
              </a:rPr>
              <a:t>, create a hybrid priority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dirty="0">
                <a:latin typeface="Times New Roman" pitchFamily="18" charset="0"/>
                <a:cs typeface="Arial" charset="0"/>
              </a:rPr>
              <a:t>)</a:t>
            </a:r>
            <a:r>
              <a:rPr lang="en-US" altLang="en-US" dirty="0">
                <a:latin typeface="Arial" charset="0"/>
                <a:cs typeface="Arial" charset="0"/>
              </a:rPr>
              <a:t> where:</a:t>
            </a:r>
          </a:p>
          <a:p>
            <a:pPr lvl="2">
              <a:buFontTx/>
              <a:buNone/>
            </a:pPr>
            <a:r>
              <a:rPr lang="en-US" altLang="en-US" dirty="0">
                <a:latin typeface="Arial" charset="0"/>
                <a:cs typeface="Arial" charset="0"/>
              </a:rPr>
              <a:t>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Times New Roman" pitchFamily="18" charset="0"/>
                <a:cs typeface="Arial" charset="0"/>
              </a:rPr>
              <a:t>)</a:t>
            </a:r>
            <a:r>
              <a:rPr lang="en-US" altLang="en-US" dirty="0">
                <a:latin typeface="Arial" charset="0"/>
                <a:cs typeface="Arial" charset="0"/>
              </a:rPr>
              <a:t> if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or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and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Arial" charset="0"/>
                <a:cs typeface="Arial" charset="0"/>
              </a:rPr>
              <a:t>)</a:t>
            </a:r>
          </a:p>
        </p:txBody>
      </p:sp>
      <p:pic>
        <p:nvPicPr>
          <p:cNvPr id="6"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6417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0114"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011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4696285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8" name="Picture 7"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114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Popped:  2</a:t>
            </a:r>
          </a:p>
          <a:p>
            <a:pPr lvl="1"/>
            <a:r>
              <a:rPr lang="en-US" altLang="en-US">
                <a:latin typeface="Arial" charset="0"/>
                <a:cs typeface="Arial" charset="0"/>
              </a:rPr>
              <a:t>First, (2,1) &lt; (2, 2) and (2, 3) &lt; (2, 4)</a:t>
            </a:r>
          </a:p>
          <a:p>
            <a:endParaRPr lang="en-US" altLang="en-US">
              <a:latin typeface="Arial" charset="0"/>
              <a:cs typeface="Arial" charset="0"/>
            </a:endParaRPr>
          </a:p>
        </p:txBody>
      </p:sp>
    </p:spTree>
    <p:extLst>
      <p:ext uri="{BB962C8B-B14F-4D97-AF65-F5344CB8AC3E}">
        <p14:creationId xmlns:p14="http://schemas.microsoft.com/office/powerpoint/2010/main" val="121778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latin typeface="Arial" charset="0"/>
                <a:cs typeface="Arial" charset="0"/>
              </a:rPr>
              <a:t>Multiple Queues</a:t>
            </a:r>
            <a:endParaRPr lang="en-US" altLang="en-US" sz="4400">
              <a:latin typeface="Arial" charset="0"/>
              <a:cs typeface="Arial" charset="0"/>
            </a:endParaRPr>
          </a:p>
        </p:txBody>
      </p:sp>
      <p:sp>
        <p:nvSpPr>
          <p:cNvPr id="13315" name="Rectangle 3"/>
          <p:cNvSpPr>
            <a:spLocks noGrp="1" noChangeArrowheads="1"/>
          </p:cNvSpPr>
          <p:nvPr>
            <p:ph type="body" idx="1"/>
          </p:nvPr>
        </p:nvSpPr>
        <p:spPr>
          <a:xfrm>
            <a:off x="914400" y="1370013"/>
            <a:ext cx="6609928" cy="5299347"/>
          </a:xfrm>
        </p:spPr>
        <p:txBody>
          <a:bodyPr>
            <a:normAutofit lnSpcReduction="10000"/>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class </a:t>
            </a:r>
            <a:r>
              <a:rPr lang="en-US" altLang="en-US" sz="1200" dirty="0" err="1">
                <a:latin typeface="Consolas" pitchFamily="49" charset="0"/>
                <a:cs typeface="Arial" charset="0"/>
              </a:rPr>
              <a:t>Multiqueue</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private:</a:t>
            </a:r>
          </a:p>
          <a:p>
            <a:pPr>
              <a:buFont typeface="Arial" charset="0"/>
              <a:buNone/>
            </a:pPr>
            <a:r>
              <a:rPr lang="en-US" altLang="en-US" sz="1200" dirty="0">
                <a:latin typeface="Consolas" pitchFamily="49" charset="0"/>
                <a:cs typeface="Arial" charset="0"/>
              </a:rPr>
              <a:t>        queue&lt;Type&gt; </a:t>
            </a:r>
            <a:r>
              <a:rPr lang="en-US" altLang="en-US" sz="1200" dirty="0" err="1">
                <a:latin typeface="Consolas" pitchFamily="49" charset="0"/>
                <a:cs typeface="Arial" charset="0"/>
              </a:rPr>
              <a:t>queue_array</a:t>
            </a:r>
            <a:r>
              <a:rPr lang="en-US" altLang="en-US" sz="1200" dirty="0">
                <a:latin typeface="Consolas" pitchFamily="49" charset="0"/>
                <a:cs typeface="Arial" charset="0"/>
              </a:rPr>
              <a:t>[M];</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public:</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bool</a:t>
            </a:r>
            <a:r>
              <a:rPr lang="en-US" altLang="en-US" sz="1200" dirty="0">
                <a:latin typeface="Consolas" pitchFamily="49" charset="0"/>
                <a:cs typeface="Arial" charset="0"/>
              </a:rPr>
              <a:t> empty()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Type top()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void 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 </a:t>
            </a:r>
            <a:r>
              <a:rPr lang="en-US" altLang="en-US" sz="1200" dirty="0" err="1">
                <a:latin typeface="Consolas" pitchFamily="49" charset="0"/>
                <a:cs typeface="Arial" charset="0"/>
              </a:rPr>
              <a:t>int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Type pop();</a:t>
            </a:r>
          </a:p>
          <a:p>
            <a:pPr>
              <a:buFont typeface="Arial" charset="0"/>
              <a:buNone/>
            </a:pPr>
            <a:r>
              <a:rPr lang="en-US" altLang="en-US" sz="1200" dirty="0">
                <a:latin typeface="Consolas" pitchFamily="49" charset="0"/>
                <a:cs typeface="Arial" charset="0"/>
              </a:rPr>
              <a:t>};</a:t>
            </a: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err="1">
                <a:latin typeface="Consolas" pitchFamily="49" charset="0"/>
                <a:cs typeface="Arial" charset="0"/>
              </a:rPr>
              <a:t>Multiqueue</a:t>
            </a:r>
            <a:r>
              <a:rPr lang="en-US" altLang="en-US" sz="1200" dirty="0">
                <a:latin typeface="Consolas" pitchFamily="49" charset="0"/>
                <a:cs typeface="Arial" charset="0"/>
              </a:rPr>
              <a:t>&lt;Type&gt;::</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err="1">
                <a:latin typeface="Consolas" pitchFamily="49" charset="0"/>
                <a:cs typeface="Arial" charset="0"/>
              </a:rPr>
              <a:t>queue_size</a:t>
            </a:r>
            <a:r>
              <a:rPr lang="en-US" altLang="en-US" sz="1200" dirty="0">
                <a:latin typeface="Consolas" pitchFamily="49" charset="0"/>
                <a:cs typeface="Arial" charset="0"/>
              </a:rPr>
              <a:t>( 0 ) {</a:t>
            </a:r>
          </a:p>
          <a:p>
            <a:pPr>
              <a:buFont typeface="Arial" charset="0"/>
              <a:buNone/>
            </a:pPr>
            <a:r>
              <a:rPr lang="en-US" altLang="en-US" sz="1200" dirty="0">
                <a:latin typeface="Consolas" pitchFamily="49" charset="0"/>
                <a:cs typeface="Arial" charset="0"/>
              </a:rPr>
              <a:t>    // The compiler allocates memory for the M queues</a:t>
            </a:r>
          </a:p>
          <a:p>
            <a:pPr>
              <a:buFont typeface="Arial" charset="0"/>
              <a:buNone/>
            </a:pPr>
            <a:r>
              <a:rPr lang="en-US" altLang="en-US" sz="1200" dirty="0">
                <a:latin typeface="Consolas" pitchFamily="49" charset="0"/>
                <a:cs typeface="Arial" charset="0"/>
              </a:rPr>
              <a:t>    // and calls the constructor on each of them</a:t>
            </a:r>
          </a:p>
          <a:p>
            <a:pPr>
              <a:buFont typeface="Arial" charset="0"/>
              <a:buNone/>
            </a:pPr>
            <a:r>
              <a:rPr lang="en-US" altLang="en-US" sz="1200" dirty="0">
                <a:latin typeface="Consolas" pitchFamily="49" charset="0"/>
                <a:cs typeface="Arial" charset="0"/>
              </a:rPr>
              <a:t>}</a:t>
            </a:r>
            <a:endParaRPr lang="en-US" altLang="en-US" sz="1200" dirty="0">
              <a:latin typeface="Consolas" pitchFamily="49" charset="0"/>
              <a:cs typeface="Consolas" pitchFamily="49" charset="0"/>
            </a:endParaRPr>
          </a:p>
          <a:p>
            <a:pPr>
              <a:buFont typeface="Arial" charset="0"/>
              <a:buNone/>
            </a:pPr>
            <a:endParaRPr lang="en-US" altLang="en-US" sz="1200" dirty="0">
              <a:latin typeface="Consolas" pitchFamily="49" charset="0"/>
              <a:cs typeface="Consolas" pitchFamily="49" charset="0"/>
            </a:endParaRPr>
          </a:p>
          <a:p>
            <a:pPr>
              <a:buFont typeface="Arial" charset="0"/>
              <a:buNone/>
            </a:pPr>
            <a:r>
              <a:rPr lang="en-CA" altLang="en-US" sz="1200" dirty="0">
                <a:latin typeface="Consolas" pitchFamily="49" charset="0"/>
                <a:cs typeface="Consolas" pitchFamily="49" charset="0"/>
              </a:rPr>
              <a:t>template &lt;typename Type, </a:t>
            </a:r>
            <a:r>
              <a:rPr lang="en-CA" altLang="en-US" sz="1200" dirty="0" err="1">
                <a:latin typeface="Consolas" pitchFamily="49" charset="0"/>
                <a:cs typeface="Consolas" pitchFamily="49" charset="0"/>
              </a:rPr>
              <a:t>int</a:t>
            </a:r>
            <a:r>
              <a:rPr lang="en-CA" altLang="en-US" sz="1200" dirty="0">
                <a:latin typeface="Consolas" pitchFamily="49" charset="0"/>
                <a:cs typeface="Consolas" pitchFamily="49" charset="0"/>
              </a:rPr>
              <a:t> M&gt;</a:t>
            </a:r>
          </a:p>
          <a:p>
            <a:pPr>
              <a:buFont typeface="Arial" charset="0"/>
              <a:buNone/>
            </a:pPr>
            <a:r>
              <a:rPr lang="en-CA" altLang="en-US" sz="1200" dirty="0" err="1">
                <a:latin typeface="Consolas" pitchFamily="49" charset="0"/>
                <a:cs typeface="Consolas" pitchFamily="49" charset="0"/>
              </a:rPr>
              <a:t>bool</a:t>
            </a:r>
            <a:r>
              <a:rPr lang="en-CA" altLang="en-US" sz="1200" dirty="0">
                <a:latin typeface="Consolas" pitchFamily="49" charset="0"/>
                <a:cs typeface="Consolas" pitchFamily="49" charset="0"/>
              </a:rPr>
              <a:t> </a:t>
            </a:r>
            <a:r>
              <a:rPr lang="en-CA" altLang="en-US" sz="1200" dirty="0" err="1">
                <a:latin typeface="Consolas" pitchFamily="49" charset="0"/>
                <a:cs typeface="Consolas" pitchFamily="49" charset="0"/>
              </a:rPr>
              <a:t>Multiqueue</a:t>
            </a:r>
            <a:r>
              <a:rPr lang="en-CA" altLang="en-US" sz="1200" dirty="0">
                <a:latin typeface="Consolas" pitchFamily="49" charset="0"/>
                <a:cs typeface="Consolas" pitchFamily="49" charset="0"/>
              </a:rPr>
              <a:t>&lt;Type&gt;::empty()  </a:t>
            </a:r>
            <a:r>
              <a:rPr lang="en-CA" altLang="en-US" sz="1200" dirty="0" err="1">
                <a:latin typeface="Consolas" pitchFamily="49" charset="0"/>
                <a:cs typeface="Consolas" pitchFamily="49" charset="0"/>
              </a:rPr>
              <a:t>const</a:t>
            </a:r>
            <a:r>
              <a:rPr lang="en-CA" altLang="en-US" sz="1200" dirty="0">
                <a:latin typeface="Consolas" pitchFamily="49" charset="0"/>
                <a:cs typeface="Consolas" pitchFamily="49" charset="0"/>
              </a:rPr>
              <a:t>{</a:t>
            </a:r>
          </a:p>
          <a:p>
            <a:pPr>
              <a:buFont typeface="Arial" charset="0"/>
              <a:buNone/>
            </a:pPr>
            <a:r>
              <a:rPr lang="en-CA" altLang="en-US" sz="1200" dirty="0">
                <a:latin typeface="Consolas" pitchFamily="49" charset="0"/>
                <a:cs typeface="Consolas" pitchFamily="49" charset="0"/>
              </a:rPr>
              <a:t>    return ( </a:t>
            </a:r>
            <a:r>
              <a:rPr lang="en-CA" altLang="en-US" sz="1200" dirty="0" err="1">
                <a:latin typeface="Consolas" pitchFamily="49" charset="0"/>
                <a:cs typeface="Consolas" pitchFamily="49" charset="0"/>
              </a:rPr>
              <a:t>queue_size</a:t>
            </a:r>
            <a:r>
              <a:rPr lang="en-CA" altLang="en-US" sz="1200" dirty="0">
                <a:latin typeface="Consolas" pitchFamily="49" charset="0"/>
                <a:cs typeface="Consolas" pitchFamily="49" charset="0"/>
              </a:rPr>
              <a:t> == 0 );</a:t>
            </a:r>
          </a:p>
          <a:p>
            <a:pPr>
              <a:buFont typeface="Arial" charset="0"/>
              <a:buNone/>
            </a:pPr>
            <a:r>
              <a:rPr lang="en-CA" altLang="en-US" sz="1200" dirty="0">
                <a:latin typeface="Consolas" pitchFamily="49" charset="0"/>
                <a:cs typeface="Consolas" pitchFamily="49" charset="0"/>
              </a:rPr>
              <a:t>} </a:t>
            </a:r>
          </a:p>
          <a:p>
            <a:pPr>
              <a:buFont typeface="Arial" charset="0"/>
              <a:buNone/>
            </a:pPr>
            <a:endParaRPr lang="en-US" altLang="en-US" sz="1100" dirty="0">
              <a:latin typeface="Consolas" pitchFamily="49" charset="0"/>
              <a:cs typeface="Consolas" pitchFamily="49" charset="0"/>
            </a:endParaRPr>
          </a:p>
          <a:p>
            <a:pPr>
              <a:buFont typeface="Arial" charset="0"/>
              <a:buNone/>
            </a:pPr>
            <a:endParaRPr lang="en-US" altLang="en-US" sz="11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5">
                                            <p:txEl>
                                              <p:pRg st="18" end="1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20" end="2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5">
                                            <p:txEl>
                                              <p:pRg st="21" end="2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5">
                                            <p:txEl>
                                              <p:pRg st="22" end="2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2" name="Picture 8"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21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599133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3186" name="Picture 9"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418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31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176658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4210" name="Picture 4"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42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2340966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4" name="Picture 5" descr="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523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99382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3"/>
          <p:cNvSpPr>
            <a:spLocks noGrp="1" noChangeArrowheads="1"/>
          </p:cNvSpPr>
          <p:nvPr>
            <p:ph type="title"/>
          </p:nvPr>
        </p:nvSpPr>
        <p:spPr/>
        <p:txBody>
          <a:bodyPr/>
          <a:lstStyle/>
          <a:p>
            <a:r>
              <a:rPr lang="en-US" altLang="en-US">
                <a:solidFill>
                  <a:srgbClr val="000000"/>
                </a:solidFill>
                <a:latin typeface="Arial" charset="0"/>
                <a:cs typeface="Arial" charset="0"/>
              </a:rPr>
              <a:t>Summary</a:t>
            </a:r>
            <a:endParaRPr lang="en-US" altLang="en-US" sz="4000">
              <a:latin typeface="Arial" charset="0"/>
              <a:cs typeface="Arial" charset="0"/>
            </a:endParaRPr>
          </a:p>
        </p:txBody>
      </p:sp>
      <p:sp>
        <p:nvSpPr>
          <p:cNvPr id="96259"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talk, we have:</a:t>
            </a:r>
          </a:p>
          <a:p>
            <a:pPr lvl="1"/>
            <a:r>
              <a:rPr lang="en-US" altLang="en-US" dirty="0">
                <a:latin typeface="Arial" charset="0"/>
                <a:cs typeface="Arial" charset="0"/>
              </a:rPr>
              <a:t>Discussed binary heaps</a:t>
            </a:r>
          </a:p>
          <a:p>
            <a:pPr lvl="1"/>
            <a:r>
              <a:rPr lang="en-US" altLang="en-US" dirty="0">
                <a:latin typeface="Arial" charset="0"/>
                <a:cs typeface="Arial" charset="0"/>
              </a:rPr>
              <a:t>Looked at an implementation using arrays</a:t>
            </a:r>
          </a:p>
          <a:p>
            <a:pPr lvl="1"/>
            <a:r>
              <a:rPr lang="en-US" altLang="en-US" dirty="0">
                <a:latin typeface="Arial" charset="0"/>
                <a:cs typeface="Arial" charset="0"/>
              </a:rPr>
              <a:t>Analyzed the run time:</a:t>
            </a:r>
          </a:p>
          <a:p>
            <a:pPr lvl="2"/>
            <a:r>
              <a:rPr lang="en-US" altLang="en-US" dirty="0">
                <a:latin typeface="Arial" charset="0"/>
                <a:cs typeface="Arial" charset="0"/>
              </a:rPr>
              <a:t>Head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average</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Discussed implementing priority queues using binary heaps</a:t>
            </a:r>
          </a:p>
          <a:p>
            <a:pPr lvl="1"/>
            <a:r>
              <a:rPr lang="en-US" altLang="en-US" dirty="0">
                <a:latin typeface="Arial" charset="0"/>
                <a:cs typeface="Arial" charset="0"/>
              </a:rPr>
              <a:t>The use of a lexicographical ordering</a:t>
            </a:r>
          </a:p>
        </p:txBody>
      </p:sp>
    </p:spTree>
    <p:extLst>
      <p:ext uri="{BB962C8B-B14F-4D97-AF65-F5344CB8AC3E}">
        <p14:creationId xmlns:p14="http://schemas.microsoft.com/office/powerpoint/2010/main" val="18365792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Priority queue</a:t>
            </a:r>
          </a:p>
          <a:p>
            <a:pPr lvl="1"/>
            <a:r>
              <a:rPr lang="en-US" altLang="en-US" dirty="0">
                <a:latin typeface="Arial" charset="0"/>
                <a:cs typeface="Arial" charset="0"/>
              </a:rPr>
              <a:t>pop the object with the highest priority</a:t>
            </a:r>
            <a:endParaRPr lang="en-US" altLang="zh-CN" dirty="0"/>
          </a:p>
          <a:p>
            <a:r>
              <a:rPr lang="en-US" altLang="zh-CN" dirty="0"/>
              <a:t>Binary heap</a:t>
            </a:r>
          </a:p>
          <a:p>
            <a:pPr lvl="1"/>
            <a:r>
              <a:rPr lang="en-US" altLang="en-US" dirty="0">
                <a:latin typeface="Arial" charset="0"/>
                <a:cs typeface="Arial" charset="0"/>
              </a:rPr>
              <a:t>Operations</a:t>
            </a:r>
          </a:p>
          <a:p>
            <a:pPr lvl="2"/>
            <a:r>
              <a:rPr lang="en-US" altLang="en-US" dirty="0">
                <a:latin typeface="Arial" charset="0"/>
                <a:cs typeface="Arial" charset="0"/>
              </a:rPr>
              <a:t>Top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Build		</a:t>
            </a:r>
            <a:r>
              <a:rPr lang="en-US" altLang="en-US" dirty="0">
                <a:latin typeface="Times New Roman" pitchFamily="18" charset="0"/>
                <a:ea typeface="Tahoma" pitchFamily="34" charset="0"/>
                <a:cs typeface="Times New Roman" pitchFamily="18" charset="0"/>
              </a:rPr>
              <a:t>O(</a:t>
            </a:r>
            <a:r>
              <a:rPr lang="en-US" altLang="en-US" i="1" dirty="0">
                <a:latin typeface="Times New Roman" pitchFamily="18" charset="0"/>
                <a:ea typeface="Tahoma" pitchFamily="34" charset="0"/>
                <a:cs typeface="Times New Roman" pitchFamily="18" charset="0"/>
              </a:rPr>
              <a:t>n</a:t>
            </a:r>
            <a:r>
              <a:rPr lang="en-US" altLang="en-US" dirty="0">
                <a:latin typeface="Times New Roman" pitchFamily="18" charset="0"/>
                <a:ea typeface="Tahoma" pitchFamily="34" charset="0"/>
                <a:cs typeface="Times New Roman" pitchFamily="18" charset="0"/>
              </a:rPr>
              <a:t>)</a:t>
            </a:r>
          </a:p>
          <a:p>
            <a:pPr lvl="1"/>
            <a:r>
              <a:rPr lang="en-US" altLang="en-US" dirty="0">
                <a:latin typeface="Arial" charset="0"/>
                <a:cs typeface="Arial" charset="0"/>
              </a:rPr>
              <a:t>Implementation using arrays</a:t>
            </a:r>
          </a:p>
          <a:p>
            <a:r>
              <a:rPr lang="en-US" altLang="zh-CN" dirty="0">
                <a:latin typeface="Arial" charset="0"/>
                <a:cs typeface="Arial" charset="0"/>
              </a:rPr>
              <a:t>Heapsort</a:t>
            </a:r>
          </a:p>
          <a:p>
            <a:pPr lvl="1"/>
            <a:r>
              <a:rPr lang="en-US" altLang="zh-CN" dirty="0">
                <a:latin typeface="Arial" charset="0"/>
                <a:cs typeface="Arial" charset="0"/>
              </a:rPr>
              <a:t>Time: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a:p>
            <a:pPr lvl="1"/>
            <a:r>
              <a:rPr lang="en-US" altLang="zh-CN" dirty="0"/>
              <a:t>Space: O(1)</a:t>
            </a:r>
          </a:p>
          <a:p>
            <a:pPr lvl="1"/>
            <a:endParaRPr lang="zh-CN" altLang="en-US" dirty="0"/>
          </a:p>
        </p:txBody>
      </p:sp>
    </p:spTree>
    <p:extLst>
      <p:ext uri="{BB962C8B-B14F-4D97-AF65-F5344CB8AC3E}">
        <p14:creationId xmlns:p14="http://schemas.microsoft.com/office/powerpoint/2010/main" val="4280119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97283" name="Rectangle 3"/>
          <p:cNvSpPr>
            <a:spLocks noGrp="1" noChangeArrowheads="1"/>
          </p:cNvSpPr>
          <p:nvPr>
            <p:ph type="body" idx="1"/>
          </p:nvPr>
        </p:nvSpPr>
        <p:spPr/>
        <p:txBody>
          <a:bodyPr/>
          <a:lstStyle/>
          <a:p>
            <a:pPr marL="533400" indent="-533400">
              <a:buFontTx/>
              <a:buNone/>
            </a:pPr>
            <a:r>
              <a:rPr lang="en-US" altLang="en-US" sz="1800" dirty="0">
                <a:latin typeface="Arial" charset="0"/>
                <a:cs typeface="Arial" charset="0"/>
              </a:rPr>
              <a:t>[1]	Donald E. Knuth, </a:t>
            </a:r>
            <a:r>
              <a:rPr lang="en-US" altLang="en-US" sz="1800" i="1" dirty="0">
                <a:latin typeface="Arial" charset="0"/>
                <a:cs typeface="Arial" charset="0"/>
              </a:rPr>
              <a:t>The Art of Computer Programming, Volume 3:  Sorting and Searching</a:t>
            </a:r>
            <a:r>
              <a:rPr lang="en-US" altLang="en-US" sz="1800" dirty="0">
                <a:latin typeface="Arial" charset="0"/>
                <a:cs typeface="Arial" charset="0"/>
              </a:rPr>
              <a:t>, 2</a:t>
            </a:r>
            <a:r>
              <a:rPr lang="en-US" altLang="en-US" sz="1800" baseline="30000" dirty="0">
                <a:latin typeface="Arial" charset="0"/>
                <a:cs typeface="Arial" charset="0"/>
              </a:rPr>
              <a:t>nd</a:t>
            </a:r>
            <a:r>
              <a:rPr lang="en-US" altLang="en-US" sz="1800" dirty="0">
                <a:latin typeface="Arial" charset="0"/>
                <a:cs typeface="Arial" charset="0"/>
              </a:rPr>
              <a:t> Ed., Addison Wesley, 1998, §7.2.3, p.144.</a:t>
            </a:r>
          </a:p>
          <a:p>
            <a:pPr marL="533400" indent="-533400">
              <a:buFontTx/>
              <a:buNone/>
            </a:pPr>
            <a:r>
              <a:rPr lang="en-US" altLang="en-US" sz="1800" dirty="0">
                <a:latin typeface="Arial" charset="0"/>
                <a:cs typeface="Arial" charset="0"/>
              </a:rPr>
              <a:t>[2]	</a:t>
            </a:r>
            <a:r>
              <a:rPr lang="en-US" altLang="en-US" sz="1800" dirty="0" err="1">
                <a:latin typeface="Arial" charset="0"/>
                <a:cs typeface="Arial" charset="0"/>
              </a:rPr>
              <a:t>Cormen</a:t>
            </a:r>
            <a:r>
              <a:rPr lang="en-US" altLang="en-US" sz="1800" dirty="0">
                <a:latin typeface="Arial" charset="0"/>
                <a:cs typeface="Arial" charset="0"/>
              </a:rPr>
              <a:t>, </a:t>
            </a:r>
            <a:r>
              <a:rPr lang="en-US" altLang="en-US" sz="1800" dirty="0" err="1">
                <a:latin typeface="Arial" charset="0"/>
                <a:cs typeface="Arial" charset="0"/>
              </a:rPr>
              <a:t>Leiserson</a:t>
            </a:r>
            <a:r>
              <a:rPr lang="en-US" altLang="en-US" sz="1800" dirty="0">
                <a:latin typeface="Arial" charset="0"/>
                <a:cs typeface="Arial" charset="0"/>
              </a:rPr>
              <a:t>, and </a:t>
            </a:r>
            <a:r>
              <a:rPr lang="en-US" altLang="en-US" sz="1800" dirty="0" err="1">
                <a:latin typeface="Arial" charset="0"/>
                <a:cs typeface="Arial" charset="0"/>
              </a:rPr>
              <a:t>Rivest</a:t>
            </a:r>
            <a:r>
              <a:rPr lang="en-US" altLang="en-US" sz="1800" dirty="0">
                <a:latin typeface="Arial" charset="0"/>
                <a:cs typeface="Arial" charset="0"/>
              </a:rPr>
              <a:t>, </a:t>
            </a:r>
            <a:r>
              <a:rPr lang="en-US" altLang="en-US" sz="1800" i="1" dirty="0">
                <a:latin typeface="Arial" charset="0"/>
                <a:cs typeface="Arial" charset="0"/>
              </a:rPr>
              <a:t>Introduction to Algorithms</a:t>
            </a:r>
            <a:r>
              <a:rPr lang="en-US" altLang="en-US" sz="1800" dirty="0">
                <a:latin typeface="Arial" charset="0"/>
                <a:cs typeface="Arial" charset="0"/>
              </a:rPr>
              <a:t>, McGraw Hill, 1990, §7.1-3, p.140-7.</a:t>
            </a:r>
          </a:p>
          <a:p>
            <a:pPr marL="533400" indent="-533400">
              <a:buFontTx/>
              <a:buNone/>
            </a:pPr>
            <a:r>
              <a:rPr lang="en-US" altLang="en-US" sz="1800" dirty="0">
                <a:latin typeface="Arial" charset="0"/>
                <a:cs typeface="Arial" charset="0"/>
              </a:rPr>
              <a:t>[3]	Weiss, </a:t>
            </a:r>
            <a:r>
              <a:rPr lang="en-US" altLang="en-US" sz="1800" i="1" dirty="0">
                <a:latin typeface="Arial" charset="0"/>
                <a:cs typeface="Arial" charset="0"/>
              </a:rPr>
              <a:t>Data Structures and Algorithm Analysis in C++</a:t>
            </a:r>
            <a:r>
              <a:rPr lang="en-US" altLang="en-US" sz="1800" dirty="0">
                <a:latin typeface="Arial" charset="0"/>
                <a:cs typeface="Arial" charset="0"/>
              </a:rPr>
              <a:t>, </a:t>
            </a:r>
            <a:r>
              <a:rPr lang="en-US" altLang="en-US" sz="1800" i="1" dirty="0">
                <a:latin typeface="Arial" charset="0"/>
                <a:cs typeface="Arial" charset="0"/>
              </a:rPr>
              <a:t>3</a:t>
            </a:r>
            <a:r>
              <a:rPr lang="en-US" altLang="en-US" sz="1800" i="1" baseline="30000" dirty="0">
                <a:latin typeface="Arial" charset="0"/>
                <a:cs typeface="Arial" charset="0"/>
              </a:rPr>
              <a:t>rd</a:t>
            </a:r>
            <a:r>
              <a:rPr lang="en-US" altLang="en-US" sz="1800" i="1" dirty="0">
                <a:latin typeface="Arial" charset="0"/>
                <a:cs typeface="Arial" charset="0"/>
              </a:rPr>
              <a:t> Ed.</a:t>
            </a:r>
            <a:r>
              <a:rPr lang="en-US" altLang="en-US" sz="1800" dirty="0">
                <a:latin typeface="Arial" charset="0"/>
                <a:cs typeface="Arial" charset="0"/>
              </a:rPr>
              <a:t>, Addison Wesley, §6.3, p.215-25.</a:t>
            </a:r>
          </a:p>
        </p:txBody>
      </p:sp>
    </p:spTree>
    <p:extLst>
      <p:ext uri="{BB962C8B-B14F-4D97-AF65-F5344CB8AC3E}">
        <p14:creationId xmlns:p14="http://schemas.microsoft.com/office/powerpoint/2010/main" val="39498935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spTree>
    <p:extLst>
      <p:ext uri="{BB962C8B-B14F-4D97-AF65-F5344CB8AC3E}">
        <p14:creationId xmlns:p14="http://schemas.microsoft.com/office/powerpoint/2010/main" val="388326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Multiple Queues</a:t>
            </a:r>
            <a:endParaRPr lang="en-US" altLang="en-US" sz="4400" dirty="0">
              <a:latin typeface="Arial" charset="0"/>
              <a:cs typeface="Arial" charset="0"/>
            </a:endParaRPr>
          </a:p>
        </p:txBody>
      </p:sp>
      <p:sp>
        <p:nvSpPr>
          <p:cNvPr id="15363" name="Rectangle 3"/>
          <p:cNvSpPr>
            <a:spLocks noGrp="1" noChangeArrowheads="1"/>
          </p:cNvSpPr>
          <p:nvPr>
            <p:ph type="body" idx="1"/>
          </p:nvPr>
        </p:nvSpPr>
        <p:spPr>
          <a:xfrm>
            <a:off x="410344" y="1370013"/>
            <a:ext cx="5241776" cy="4757737"/>
          </a:xfrm>
        </p:spPr>
        <p:txBody>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void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a:t>
            </a:r>
            <a:r>
              <a:rPr lang="en-US" altLang="en-US" sz="1200" dirty="0" err="1">
                <a:latin typeface="Consolas" pitchFamily="49" charset="0"/>
                <a:cs typeface="Arial" charset="0"/>
              </a:rPr>
              <a:t>obj</a:t>
            </a: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pri</a:t>
            </a:r>
            <a:r>
              <a:rPr lang="en-US" altLang="en-US" sz="1200" dirty="0">
                <a:latin typeface="Consolas" pitchFamily="49" charset="0"/>
                <a:cs typeface="Arial" charset="0"/>
              </a:rPr>
              <a:t> &lt; 0 || </a:t>
            </a:r>
            <a:r>
              <a:rPr lang="en-US" altLang="en-US" sz="1200" dirty="0" err="1">
                <a:latin typeface="Consolas" pitchFamily="49" charset="0"/>
                <a:cs typeface="Arial" charset="0"/>
              </a:rPr>
              <a:t>pri</a:t>
            </a:r>
            <a:r>
              <a:rPr lang="en-US" altLang="en-US" sz="1200" dirty="0">
                <a:latin typeface="Consolas" pitchFamily="49" charset="0"/>
                <a:cs typeface="Arial" charset="0"/>
              </a:rPr>
              <a:t> &gt;= M ) {</a:t>
            </a:r>
          </a:p>
          <a:p>
            <a:pPr>
              <a:buFont typeface="Arial" charset="0"/>
              <a:buNone/>
            </a:pPr>
            <a:r>
              <a:rPr lang="en-CA" altLang="en-US" sz="1200" dirty="0">
                <a:latin typeface="Consolas" pitchFamily="49" charset="0"/>
                <a:cs typeface="Arial" charset="0"/>
              </a:rPr>
              <a:t>        throw </a:t>
            </a:r>
            <a:r>
              <a:rPr lang="en-CA" altLang="en-US" sz="1200" dirty="0" err="1">
                <a:latin typeface="Consolas" pitchFamily="49" charset="0"/>
                <a:cs typeface="Arial" charset="0"/>
              </a:rPr>
              <a:t>illegal_argument</a:t>
            </a:r>
            <a:r>
              <a:rPr lang="en-CA" altLang="en-US" sz="1200" dirty="0">
                <a:latin typeface="Consolas" pitchFamily="49" charset="0"/>
                <a:cs typeface="Arial" charset="0"/>
              </a:rPr>
              <a:t>();</a:t>
            </a:r>
          </a:p>
          <a:p>
            <a:pPr>
              <a:buFont typeface="Arial" charset="0"/>
              <a:buNone/>
            </a:pPr>
            <a:r>
              <a:rPr lang="en-CA" altLang="en-US" sz="1200" dirty="0">
                <a:latin typeface="Consolas" pitchFamily="49" charset="0"/>
                <a:cs typeface="Arial" charset="0"/>
              </a:rPr>
              <a:t>    }</a:t>
            </a:r>
          </a:p>
          <a:p>
            <a:pPr>
              <a:buFont typeface="Arial" charset="0"/>
              <a:buNone/>
            </a:pPr>
            <a:endParaRPr lang="en-CA" altLang="en-US" sz="1200" dirty="0">
              <a:latin typeface="Consolas" pitchFamily="49" charset="0"/>
              <a:cs typeface="Arial" charset="0"/>
            </a:endParaRPr>
          </a:p>
          <a:p>
            <a:pPr>
              <a:buFont typeface="Arial" charset="0"/>
              <a:buNone/>
            </a:pPr>
            <a:r>
              <a:rPr lang="en-CA" altLang="en-US" sz="1200" dirty="0">
                <a:latin typeface="Consolas" pitchFamily="49" charset="0"/>
                <a:cs typeface="Arial" charset="0"/>
              </a:rPr>
              <a:t>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].push( </a:t>
            </a:r>
            <a:r>
              <a:rPr lang="en-US" altLang="en-US" sz="1200" dirty="0" err="1">
                <a:latin typeface="Consolas" pitchFamily="49" charset="0"/>
                <a:cs typeface="Arial" charset="0"/>
              </a:rPr>
              <a:t>obj</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a:t>
            </a:r>
            <a:endParaRPr lang="en-US" altLang="en-US" sz="1200" dirty="0">
              <a:latin typeface="Arial" charset="0"/>
              <a:cs typeface="Arial" charset="0"/>
            </a:endParaRP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Type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&lt;Type&gt;::top() </a:t>
            </a:r>
            <a:r>
              <a:rPr lang="en-US" altLang="en-US" sz="1200" dirty="0" err="1">
                <a:latin typeface="Consolas" pitchFamily="49" charset="0"/>
                <a:cs typeface="Arial" charset="0"/>
              </a:rPr>
              <a:t>const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for (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0; </a:t>
            </a:r>
            <a:r>
              <a:rPr lang="en-US" altLang="en-US" sz="1200" dirty="0" err="1">
                <a:latin typeface="Consolas" pitchFamily="49" charset="0"/>
                <a:cs typeface="Arial" charset="0"/>
              </a:rPr>
              <a:t>pri</a:t>
            </a:r>
            <a:r>
              <a:rPr lang="en-US" altLang="en-US" sz="1200" dirty="0">
                <a:latin typeface="Consolas" pitchFamily="49" charset="0"/>
                <a:cs typeface="Arial" charset="0"/>
              </a:rPr>
              <a:t> &lt; M;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].empty() ) {</a:t>
            </a:r>
          </a:p>
          <a:p>
            <a:pPr>
              <a:buFont typeface="Arial" charset="0"/>
              <a:buNone/>
            </a:pPr>
            <a:r>
              <a:rPr lang="en-US" altLang="en-US" sz="1200" dirty="0">
                <a:latin typeface="Consolas" pitchFamily="49" charset="0"/>
                <a:cs typeface="Arial" charset="0"/>
              </a:rPr>
              <a:t>            return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].front();</a:t>
            </a:r>
          </a:p>
          <a:p>
            <a:pPr>
              <a:buFont typeface="Arial" charset="0"/>
              <a:buNone/>
            </a:pP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p>
          <a:p>
            <a:pPr>
              <a:buFont typeface="Arial" charset="0"/>
              <a:buNone/>
            </a:pPr>
            <a:endParaRPr lang="en-US" altLang="en-US" sz="1200" dirty="0">
              <a:latin typeface="Consolas" pitchFamily="49" charset="0"/>
              <a:cs typeface="Arial" charset="0"/>
            </a:endParaRPr>
          </a:p>
          <a:p>
            <a:pPr>
              <a:buNone/>
            </a:pPr>
            <a:r>
              <a:rPr lang="en-US" altLang="en-US" sz="1200" dirty="0">
                <a:latin typeface="Consolas" pitchFamily="49" charset="0"/>
                <a:cs typeface="Arial" charset="0"/>
              </a:rPr>
              <a:t>    // The priority queue is empty</a:t>
            </a:r>
          </a:p>
          <a:p>
            <a:pPr>
              <a:buNone/>
            </a:pPr>
            <a:r>
              <a:rPr lang="en-US" altLang="en-US" sz="1200" dirty="0">
                <a:latin typeface="Consolas" pitchFamily="49" charset="0"/>
                <a:cs typeface="Arial" charset="0"/>
              </a:rPr>
              <a:t>    throw underflow();</a:t>
            </a:r>
          </a:p>
          <a:p>
            <a:pPr>
              <a:buFont typeface="Arial" charset="0"/>
              <a:buNone/>
            </a:pPr>
            <a:r>
              <a:rPr lang="en-US" altLang="en-US" sz="1200" dirty="0">
                <a:latin typeface="Consolas" pitchFamily="49" charset="0"/>
                <a:cs typeface="Arial" charset="0"/>
              </a:rPr>
              <a:t>}</a:t>
            </a:r>
          </a:p>
        </p:txBody>
      </p:sp>
      <p:sp>
        <p:nvSpPr>
          <p:cNvPr id="13316" name="Rectangle 3"/>
          <p:cNvSpPr txBox="1">
            <a:spLocks noChangeArrowheads="1"/>
          </p:cNvSpPr>
          <p:nvPr/>
        </p:nvSpPr>
        <p:spPr bwMode="auto">
          <a:xfrm>
            <a:off x="5170394" y="2348880"/>
            <a:ext cx="3743325" cy="31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pPr>
            <a:r>
              <a:rPr lang="en-US" altLang="en-US" sz="1200" dirty="0">
                <a:latin typeface="Consolas" pitchFamily="49" charset="0"/>
              </a:rPr>
              <a:t>template &lt;typename Type, </a:t>
            </a:r>
            <a:r>
              <a:rPr lang="en-US" altLang="en-US" sz="1200" dirty="0" err="1">
                <a:latin typeface="Consolas" pitchFamily="49" charset="0"/>
              </a:rPr>
              <a:t>int</a:t>
            </a:r>
            <a:r>
              <a:rPr lang="en-US" altLang="en-US" sz="1200" dirty="0">
                <a:latin typeface="Consolas" pitchFamily="49" charset="0"/>
              </a:rPr>
              <a:t> M&gt;</a:t>
            </a:r>
          </a:p>
          <a:p>
            <a:pPr>
              <a:spcBef>
                <a:spcPct val="20000"/>
              </a:spcBef>
            </a:pPr>
            <a:r>
              <a:rPr lang="en-US" altLang="en-US" sz="1200" dirty="0">
                <a:latin typeface="Consolas" pitchFamily="49" charset="0"/>
              </a:rPr>
              <a:t>Type </a:t>
            </a:r>
            <a:r>
              <a:rPr lang="en-US" altLang="en-US" sz="1200" dirty="0" err="1">
                <a:latin typeface="Consolas" pitchFamily="49" charset="0"/>
              </a:rPr>
              <a:t>Multiqueue</a:t>
            </a:r>
            <a:r>
              <a:rPr lang="en-US" altLang="en-US" sz="1200" dirty="0">
                <a:latin typeface="Consolas" pitchFamily="49" charset="0"/>
              </a:rPr>
              <a:t>&lt;Type&gt;::pop() {</a:t>
            </a:r>
          </a:p>
          <a:p>
            <a:pPr>
              <a:spcBef>
                <a:spcPct val="20000"/>
              </a:spcBef>
            </a:pPr>
            <a:r>
              <a:rPr lang="en-US" altLang="en-US" sz="1200" dirty="0">
                <a:latin typeface="Consolas" pitchFamily="49" charset="0"/>
              </a:rPr>
              <a:t>    for ( </a:t>
            </a:r>
            <a:r>
              <a:rPr lang="en-US" altLang="en-US" sz="1200" dirty="0" err="1">
                <a:latin typeface="Consolas" pitchFamily="49" charset="0"/>
              </a:rPr>
              <a:t>int</a:t>
            </a:r>
            <a:r>
              <a:rPr lang="en-US" altLang="en-US" sz="1200" dirty="0">
                <a:latin typeface="Consolas" pitchFamily="49" charset="0"/>
              </a:rPr>
              <a:t> </a:t>
            </a:r>
            <a:r>
              <a:rPr lang="en-US" altLang="en-US" sz="1200" dirty="0" err="1">
                <a:latin typeface="Consolas" pitchFamily="49" charset="0"/>
              </a:rPr>
              <a:t>pri</a:t>
            </a:r>
            <a:r>
              <a:rPr lang="en-US" altLang="en-US" sz="1200" dirty="0">
                <a:latin typeface="Consolas" pitchFamily="49" charset="0"/>
              </a:rPr>
              <a:t> = 0; </a:t>
            </a:r>
            <a:r>
              <a:rPr lang="en-US" altLang="en-US" sz="1200" dirty="0" err="1">
                <a:latin typeface="Consolas" pitchFamily="49" charset="0"/>
              </a:rPr>
              <a:t>pri</a:t>
            </a:r>
            <a:r>
              <a:rPr lang="en-US" altLang="en-US" sz="1200" dirty="0">
                <a:latin typeface="Consolas" pitchFamily="49" charset="0"/>
              </a:rPr>
              <a:t> &lt; M; ++</a:t>
            </a:r>
            <a:r>
              <a:rPr lang="en-US" altLang="en-US" sz="1200" dirty="0" err="1">
                <a:latin typeface="Consolas" pitchFamily="49" charset="0"/>
              </a:rPr>
              <a:t>pri</a:t>
            </a:r>
            <a:r>
              <a:rPr lang="en-US" altLang="en-US" sz="1200" dirty="0">
                <a:latin typeface="Consolas" pitchFamily="49" charset="0"/>
              </a:rPr>
              <a:t> ) {</a:t>
            </a:r>
          </a:p>
          <a:p>
            <a:pPr>
              <a:spcBef>
                <a:spcPct val="20000"/>
              </a:spcBef>
            </a:pPr>
            <a:r>
              <a:rPr lang="en-US" altLang="en-US" sz="1200" dirty="0">
                <a:latin typeface="Consolas" pitchFamily="49" charset="0"/>
              </a:rPr>
              <a:t>        if (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].empty() ) {</a:t>
            </a:r>
          </a:p>
          <a:p>
            <a:pPr>
              <a:spcBef>
                <a:spcPct val="20000"/>
              </a:spcBef>
            </a:pPr>
            <a:r>
              <a:rPr lang="en-US" altLang="en-US" sz="1200" dirty="0">
                <a:latin typeface="Consolas" pitchFamily="49" charset="0"/>
              </a:rPr>
              <a:t>            --</a:t>
            </a:r>
            <a:r>
              <a:rPr lang="en-US" altLang="en-US" sz="1200" dirty="0" err="1">
                <a:latin typeface="Consolas" pitchFamily="49" charset="0"/>
              </a:rPr>
              <a:t>queue_size</a:t>
            </a:r>
            <a:r>
              <a:rPr lang="en-US" altLang="en-US" sz="1200" dirty="0">
                <a:latin typeface="Consolas" pitchFamily="49" charset="0"/>
              </a:rPr>
              <a:t>;</a:t>
            </a:r>
          </a:p>
          <a:p>
            <a:pPr>
              <a:spcBef>
                <a:spcPct val="20000"/>
              </a:spcBef>
            </a:pPr>
            <a:r>
              <a:rPr lang="en-US" altLang="en-US" sz="1200" dirty="0">
                <a:latin typeface="Consolas" pitchFamily="49" charset="0"/>
              </a:rPr>
              <a:t>            return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].pop();</a:t>
            </a:r>
          </a:p>
          <a:p>
            <a:pPr>
              <a:spcBef>
                <a:spcPct val="20000"/>
              </a:spcBef>
            </a:pPr>
            <a:r>
              <a:rPr lang="en-US" altLang="en-US" sz="1200" dirty="0">
                <a:latin typeface="Consolas" pitchFamily="49" charset="0"/>
              </a:rPr>
              <a:t>        }</a:t>
            </a:r>
          </a:p>
          <a:p>
            <a:pPr>
              <a:spcBef>
                <a:spcPct val="20000"/>
              </a:spcBef>
            </a:pPr>
            <a:r>
              <a:rPr lang="en-US" altLang="en-US" sz="1200" dirty="0">
                <a:latin typeface="Consolas" pitchFamily="49" charset="0"/>
              </a:rPr>
              <a:t>    }</a:t>
            </a:r>
          </a:p>
          <a:p>
            <a:pPr>
              <a:spcBef>
                <a:spcPct val="20000"/>
              </a:spcBef>
            </a:pPr>
            <a:endParaRPr lang="en-US" altLang="en-US" sz="1200" dirty="0">
              <a:latin typeface="Consolas" pitchFamily="49" charset="0"/>
            </a:endParaRPr>
          </a:p>
          <a:p>
            <a:pPr>
              <a:spcBef>
                <a:spcPct val="20000"/>
              </a:spcBef>
            </a:pPr>
            <a:r>
              <a:rPr lang="en-US" altLang="en-US" sz="1200" dirty="0">
                <a:latin typeface="Consolas" pitchFamily="49" charset="0"/>
              </a:rPr>
              <a:t>    // The priority queue is empty</a:t>
            </a:r>
          </a:p>
          <a:p>
            <a:pPr>
              <a:spcBef>
                <a:spcPct val="20000"/>
              </a:spcBef>
            </a:pPr>
            <a:r>
              <a:rPr lang="en-US" altLang="en-US" sz="1200" dirty="0">
                <a:latin typeface="Consolas" pitchFamily="49" charset="0"/>
              </a:rPr>
              <a:t>    throw underflow();</a:t>
            </a:r>
          </a:p>
          <a:p>
            <a:pPr>
              <a:spcBef>
                <a:spcPct val="20000"/>
              </a:spcBef>
            </a:pPr>
            <a:r>
              <a:rPr lang="en-US" altLang="en-US" sz="1200" dirty="0">
                <a:latin typeface="Consolas" pitchFamily="49" charset="0"/>
              </a:rPr>
              <a:t>}</a:t>
            </a:r>
            <a:endParaRPr lang="en-US"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latin typeface="Arial" charset="0"/>
                <a:cs typeface="Arial" charset="0"/>
              </a:rPr>
              <a:t>Multiple Queues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run times are reasonable:</a:t>
            </a:r>
          </a:p>
          <a:p>
            <a:pPr lvl="1"/>
            <a:r>
              <a:rPr lang="en-US" altLang="en-US" dirty="0">
                <a:latin typeface="Arial" charset="0"/>
                <a:cs typeface="Arial" charset="0"/>
              </a:rPr>
              <a:t>Push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t>
            </a:r>
          </a:p>
          <a:p>
            <a:pPr lvl="1"/>
            <a:r>
              <a:rPr lang="en-US" altLang="en-US" dirty="0">
                <a:latin typeface="Arial" charset="0"/>
                <a:cs typeface="Arial" charset="0"/>
              </a:rPr>
              <a:t>Top and pop are both </a:t>
            </a:r>
            <a:r>
              <a:rPr lang="en-US" altLang="en-US" b="1" dirty="0">
                <a:latin typeface="Times New Roman" pitchFamily="18" charset="0"/>
                <a:cs typeface="Times New Roman" pitchFamily="18" charset="0"/>
              </a:rPr>
              <a:t>O</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Problems:</a:t>
            </a:r>
          </a:p>
          <a:p>
            <a:pPr lvl="1"/>
            <a:r>
              <a:rPr lang="en-US" altLang="en-US" dirty="0">
                <a:latin typeface="Arial" charset="0"/>
                <a:cs typeface="Arial" charset="0"/>
              </a:rPr>
              <a:t>It restricts the range of priorities</a:t>
            </a:r>
          </a:p>
          <a:p>
            <a:pPr lvl="1"/>
            <a:r>
              <a:rPr lang="en-US" altLang="en-US" dirty="0">
                <a:latin typeface="Arial" charset="0"/>
                <a:cs typeface="Arial" charset="0"/>
              </a:rPr>
              <a:t>The memory requirement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 +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endParaRPr lang="en-US" altLang="en-US" dirty="0">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latin typeface="Arial" charset="0"/>
                <a:cs typeface="Arial" charset="0"/>
              </a:rPr>
              <a:t>AVL Trees</a:t>
            </a:r>
            <a:endParaRPr lang="en-US" altLang="en-US" sz="4000">
              <a:latin typeface="Arial" charset="0"/>
              <a:cs typeface="Arial" charset="0"/>
            </a:endParaRPr>
          </a:p>
        </p:txBody>
      </p:sp>
      <p:sp>
        <p:nvSpPr>
          <p:cNvPr id="174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could simply insert the objects into an AVL tree where the order is given by the stated priority:</a:t>
            </a:r>
          </a:p>
          <a:p>
            <a:pPr lvl="1"/>
            <a:r>
              <a:rPr lang="en-US" altLang="en-US">
                <a:latin typeface="Arial" charset="0"/>
                <a:cs typeface="Arial" charset="0"/>
              </a:rPr>
              <a:t>Insertion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latin typeface="Consolas" pitchFamily="49" charset="0"/>
                <a:cs typeface="Times New Roman" pitchFamily="18" charset="0"/>
              </a:rPr>
              <a:t>void insert( Type const &amp; );</a:t>
            </a:r>
            <a:endParaRPr lang="en-US" altLang="en-US">
              <a:latin typeface="Arial" charset="0"/>
              <a:cs typeface="Arial" charset="0"/>
            </a:endParaRPr>
          </a:p>
          <a:p>
            <a:pPr lvl="1"/>
            <a:r>
              <a:rPr lang="en-US" altLang="en-US">
                <a:latin typeface="Arial" charset="0"/>
                <a:cs typeface="Arial" charset="0"/>
              </a:rPr>
              <a:t>Top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Type front();</a:t>
            </a:r>
            <a:endParaRPr lang="en-US" altLang="en-US">
              <a:latin typeface="Arial" charset="0"/>
              <a:cs typeface="Arial" charset="0"/>
            </a:endParaRPr>
          </a:p>
          <a:p>
            <a:pPr lvl="1"/>
            <a:r>
              <a:rPr lang="en-US" altLang="en-US">
                <a:latin typeface="Arial" charset="0"/>
                <a:cs typeface="Arial" charset="0"/>
              </a:rPr>
              <a:t>Remove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a:t>
            </a:r>
            <a:r>
              <a:rPr lang="en-US" altLang="en-US">
                <a:solidFill>
                  <a:srgbClr val="000000"/>
                </a:solidFill>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bool remove( front()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There is significant overhead for maintaining both the tree and the corresponding balance</a:t>
            </a:r>
          </a:p>
          <a:p>
            <a:pPr lvl="1"/>
            <a:endParaRPr lang="en-US" altLang="en-US">
              <a:latin typeface="Arial" charset="0"/>
              <a:cs typeface="Arial" charset="0"/>
            </a:endParaRPr>
          </a:p>
          <a:p>
            <a:pPr lvl="1"/>
            <a:endParaRPr lang="en-US" altLang="en-US">
              <a:latin typeface="Arial" charset="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latin typeface="Arial" charset="0"/>
                <a:cs typeface="Arial" charset="0"/>
              </a:rPr>
              <a:t>Heaps</a:t>
            </a:r>
            <a:endParaRPr lang="en-US" altLang="en-US" sz="440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Can we do better?</a:t>
            </a:r>
          </a:p>
          <a:p>
            <a:pPr>
              <a:buFont typeface="Arial" charset="0"/>
              <a:buNone/>
            </a:pPr>
            <a:r>
              <a:rPr lang="en-US" altLang="en-US" dirty="0">
                <a:latin typeface="Arial" charset="0"/>
                <a:cs typeface="Arial" charset="0"/>
              </a:rPr>
              <a:t>	We need a </a:t>
            </a:r>
            <a:r>
              <a:rPr lang="en-US" altLang="en-US" i="1" dirty="0">
                <a:latin typeface="Arial" charset="0"/>
                <a:cs typeface="Arial" charset="0"/>
              </a:rPr>
              <a:t>heap</a:t>
            </a:r>
          </a:p>
          <a:p>
            <a:pPr lvl="1"/>
            <a:r>
              <a:rPr lang="en-US" altLang="en-US" dirty="0">
                <a:latin typeface="Arial" charset="0"/>
                <a:cs typeface="Arial" charset="0"/>
              </a:rPr>
              <a:t>A tree with the top object at the root</a:t>
            </a:r>
          </a:p>
          <a:p>
            <a:pPr lvl="1"/>
            <a:r>
              <a:rPr lang="en-US" altLang="en-US" dirty="0">
                <a:latin typeface="Arial" charset="0"/>
                <a:cs typeface="Arial" charset="0"/>
              </a:rPr>
              <a:t>We will look at </a:t>
            </a:r>
            <a:r>
              <a:rPr lang="en-US" altLang="en-US" dirty="0">
                <a:solidFill>
                  <a:srgbClr val="FF0000"/>
                </a:solidFill>
                <a:latin typeface="Arial" charset="0"/>
                <a:cs typeface="Arial" charset="0"/>
              </a:rPr>
              <a:t>binary heaps</a:t>
            </a:r>
          </a:p>
          <a:p>
            <a:pPr lvl="1"/>
            <a:r>
              <a:rPr lang="en-US" altLang="en-US" dirty="0">
                <a:latin typeface="Arial" charset="0"/>
                <a:cs typeface="Arial" charset="0"/>
              </a:rPr>
              <a:t>Numerous other heaps exists:</a:t>
            </a:r>
          </a:p>
          <a:p>
            <a:pPr lvl="2"/>
            <a:r>
              <a:rPr lang="en-US" altLang="en-US" i="1" dirty="0">
                <a:latin typeface="Times New Roman" pitchFamily="18" charset="0"/>
                <a:cs typeface="Arial" charset="0"/>
              </a:rPr>
              <a:t>d</a:t>
            </a:r>
            <a:r>
              <a:rPr lang="en-US" altLang="en-US" dirty="0">
                <a:latin typeface="Arial" charset="0"/>
                <a:cs typeface="Arial" charset="0"/>
              </a:rPr>
              <a:t>-</a:t>
            </a:r>
            <a:r>
              <a:rPr lang="en-US" altLang="en-US" dirty="0" err="1">
                <a:latin typeface="Arial" charset="0"/>
                <a:cs typeface="Arial" charset="0"/>
              </a:rPr>
              <a:t>ary</a:t>
            </a:r>
            <a:r>
              <a:rPr lang="en-US" altLang="en-US" dirty="0">
                <a:latin typeface="Arial" charset="0"/>
                <a:cs typeface="Arial" charset="0"/>
              </a:rPr>
              <a:t> heaps</a:t>
            </a:r>
          </a:p>
          <a:p>
            <a:pPr lvl="2"/>
            <a:r>
              <a:rPr lang="en-US" altLang="en-US" dirty="0">
                <a:latin typeface="Arial" charset="0"/>
                <a:cs typeface="Arial" charset="0"/>
              </a:rPr>
              <a:t>Leftist heaps</a:t>
            </a:r>
          </a:p>
          <a:p>
            <a:pPr lvl="2"/>
            <a:r>
              <a:rPr lang="en-US" altLang="en-US" dirty="0">
                <a:latin typeface="Arial" charset="0"/>
                <a:cs typeface="Arial" charset="0"/>
              </a:rPr>
              <a:t>Skew heaps</a:t>
            </a:r>
          </a:p>
          <a:p>
            <a:pPr lvl="2"/>
            <a:r>
              <a:rPr lang="en-US" altLang="en-US" dirty="0">
                <a:latin typeface="Arial" charset="0"/>
                <a:cs typeface="Arial" charset="0"/>
              </a:rPr>
              <a:t>Binomial heaps</a:t>
            </a:r>
          </a:p>
          <a:p>
            <a:pPr lvl="2"/>
            <a:r>
              <a:rPr lang="en-US" altLang="en-US" dirty="0">
                <a:latin typeface="Arial" charset="0"/>
                <a:cs typeface="Arial" charset="0"/>
              </a:rPr>
              <a:t>Fibonacci heaps </a:t>
            </a:r>
          </a:p>
          <a:p>
            <a:pPr lvl="2"/>
            <a:r>
              <a:rPr lang="en-US" altLang="en-US" dirty="0">
                <a:latin typeface="Arial" charset="0"/>
                <a:cs typeface="Arial" charset="0"/>
              </a:rPr>
              <a:t>Bi-parental heaps</a:t>
            </a:r>
          </a:p>
          <a:p>
            <a:pPr lvl="2"/>
            <a:endParaRPr lang="en-US" altLang="en-US" dirty="0">
              <a:latin typeface="Arial" charset="0"/>
              <a:cs typeface="Arial" charset="0"/>
            </a:endParaRPr>
          </a:p>
        </p:txBody>
      </p:sp>
      <p:pic>
        <p:nvPicPr>
          <p:cNvPr id="18436"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84984"/>
            <a:ext cx="2743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en-US" sz="3200">
                <a:latin typeface="Arial" charset="0"/>
                <a:cs typeface="Arial" charset="0"/>
              </a:rPr>
              <a:t>Summary</a:t>
            </a:r>
            <a:endParaRPr lang="en-US" altLang="en-US" sz="4000">
              <a:latin typeface="Arial" charset="0"/>
              <a:cs typeface="Arial" charset="0"/>
            </a:endParaRPr>
          </a:p>
        </p:txBody>
      </p:sp>
      <p:sp>
        <p:nvSpPr>
          <p:cNvPr id="19459" name="Rectangle 3"/>
          <p:cNvSpPr>
            <a:spLocks noGrp="1" noChangeArrowheads="1"/>
          </p:cNvSpPr>
          <p:nvPr>
            <p:ph type="body" idx="4294967295"/>
          </p:nvPr>
        </p:nvSpPr>
        <p:spPr/>
        <p:txBody>
          <a:bodyPr/>
          <a:lstStyle/>
          <a:p>
            <a:pPr>
              <a:buFont typeface="Arial" charset="0"/>
              <a:buNone/>
            </a:pPr>
            <a:r>
              <a:rPr lang="en-US" altLang="en-US">
                <a:latin typeface="Arial" charset="0"/>
                <a:cs typeface="Arial" charset="0"/>
              </a:rPr>
              <a:t>	This topic:</a:t>
            </a:r>
          </a:p>
          <a:p>
            <a:pPr lvl="1"/>
            <a:r>
              <a:rPr lang="en-US" altLang="en-US">
                <a:latin typeface="Arial" charset="0"/>
                <a:cs typeface="Arial" charset="0"/>
              </a:rPr>
              <a:t>Introduced priority queues</a:t>
            </a:r>
          </a:p>
          <a:p>
            <a:pPr lvl="1"/>
            <a:r>
              <a:rPr lang="en-US" altLang="en-US">
                <a:latin typeface="Arial" charset="0"/>
                <a:cs typeface="Arial" charset="0"/>
              </a:rPr>
              <a:t>Considered two obvious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Discussed the run times and claimed that a variation of a tree, a heap, can do better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a:t>
            </a:r>
            <a:r>
              <a:rPr lang="en-US" sz="1400" dirty="0" err="1">
                <a:latin typeface="Arial" charset="0"/>
                <a:cs typeface="Arial" charset="0"/>
              </a:rPr>
              <a:t>Cormen</a:t>
            </a:r>
            <a:r>
              <a:rPr lang="en-US" sz="1400" dirty="0">
                <a:latin typeface="Arial" charset="0"/>
                <a:cs typeface="Arial" charset="0"/>
              </a:rPr>
              <a:t>, </a:t>
            </a:r>
            <a:r>
              <a:rPr lang="en-US" sz="1400" dirty="0" err="1">
                <a:latin typeface="Arial" charset="0"/>
                <a:cs typeface="Arial" charset="0"/>
              </a:rPr>
              <a:t>Leiserson</a:t>
            </a:r>
            <a:r>
              <a:rPr lang="en-US" sz="1400" dirty="0">
                <a:latin typeface="Arial" charset="0"/>
                <a:cs typeface="Arial" charset="0"/>
              </a:rPr>
              <a:t>, </a:t>
            </a:r>
            <a:r>
              <a:rPr lang="en-US" sz="1400" dirty="0" err="1">
                <a:latin typeface="Arial" charset="0"/>
                <a:cs typeface="Arial" charset="0"/>
              </a:rPr>
              <a:t>Rivest</a:t>
            </a:r>
            <a:r>
              <a:rPr lang="en-US" sz="1400" dirty="0">
                <a:latin typeface="Arial" charset="0"/>
                <a:cs typeface="Arial" charset="0"/>
              </a:rPr>
              <a:t> and Stein,</a:t>
            </a:r>
            <a:br>
              <a:rPr lang="en-US" sz="1400" dirty="0">
                <a:latin typeface="Arial" charset="0"/>
                <a:cs typeface="Arial" charset="0"/>
              </a:rPr>
            </a:br>
            <a:r>
              <a:rPr lang="en-US" sz="1400" i="1" dirty="0">
                <a:latin typeface="Arial" charset="0"/>
                <a:cs typeface="Arial" charset="0"/>
              </a:rPr>
              <a:t>Introduction to Algorithms</a:t>
            </a:r>
            <a:r>
              <a:rPr lang="en-US" sz="1400" dirty="0">
                <a:latin typeface="Arial" charset="0"/>
                <a:cs typeface="Arial" charset="0"/>
              </a:rPr>
              <a:t>, The MIT Press, 2001, §6.5, pp.138-44.</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Mark A. Weiss,</a:t>
            </a:r>
            <a:br>
              <a:rPr lang="en-US" sz="1400" dirty="0">
                <a:latin typeface="Arial" charset="0"/>
                <a:cs typeface="Arial" charset="0"/>
              </a:rPr>
            </a:br>
            <a:r>
              <a:rPr lang="en-US" sz="1400" i="1" dirty="0">
                <a:latin typeface="Arial" charset="0"/>
                <a:cs typeface="Arial" charset="0"/>
              </a:rPr>
              <a:t>Data Structures and Algorithm Analysis in C++</a:t>
            </a:r>
            <a:r>
              <a:rPr lang="en-US" sz="1400" dirty="0">
                <a:latin typeface="Arial" charset="0"/>
                <a:cs typeface="Arial" charset="0"/>
              </a:rPr>
              <a:t>, 3</a:t>
            </a:r>
            <a:r>
              <a:rPr lang="en-US" sz="1400" baseline="30000" dirty="0">
                <a:latin typeface="Arial" charset="0"/>
                <a:cs typeface="Arial" charset="0"/>
              </a:rPr>
              <a:t>rd</a:t>
            </a:r>
            <a:r>
              <a:rPr lang="en-US" sz="1400" dirty="0">
                <a:latin typeface="Arial" charset="0"/>
                <a:cs typeface="Arial" charset="0"/>
              </a:rPr>
              <a:t> Ed., Addison Wesley, 2006, Ch.6, p.213.</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a:t>
            </a:r>
            <a:r>
              <a:rPr lang="en-US" sz="1400" dirty="0" err="1">
                <a:latin typeface="Arial" charset="0"/>
                <a:cs typeface="Arial" charset="0"/>
              </a:rPr>
              <a:t>Joh</a:t>
            </a:r>
            <a:r>
              <a:rPr lang="en-US" sz="1400" dirty="0">
                <a:latin typeface="Arial" charset="0"/>
                <a:cs typeface="Arial" charset="0"/>
              </a:rPr>
              <a:t> Kleinberg and Eva </a:t>
            </a:r>
            <a:r>
              <a:rPr lang="en-US" sz="1400" dirty="0" err="1">
                <a:latin typeface="Arial" charset="0"/>
                <a:cs typeface="Arial" charset="0"/>
              </a:rPr>
              <a:t>Tardos</a:t>
            </a:r>
            <a:r>
              <a:rPr lang="en-US" sz="1400" dirty="0">
                <a:latin typeface="Arial" charset="0"/>
                <a:cs typeface="Arial" charset="0"/>
              </a:rPr>
              <a:t>,</a:t>
            </a:r>
          </a:p>
          <a:p>
            <a:pPr marL="533400" indent="-533400">
              <a:buFontTx/>
              <a:buNone/>
              <a:defRPr/>
            </a:pPr>
            <a:r>
              <a:rPr lang="en-US" sz="1400" dirty="0">
                <a:latin typeface="Arial" charset="0"/>
                <a:cs typeface="Arial" charset="0"/>
              </a:rPr>
              <a:t>	Algorithm Design, Pearson, 2006, §2.5, pp.57-65.</a:t>
            </a:r>
          </a:p>
          <a:p>
            <a:pPr marL="533400" indent="-533400">
              <a:buFont typeface="Arial" charset="0"/>
              <a:buNone/>
              <a:defRPr/>
            </a:pPr>
            <a:endParaRPr lang="en-US" sz="1400" dirty="0">
              <a:solidFill>
                <a:prstClr val="black"/>
              </a:solidFill>
              <a:latin typeface="Arial" charset="0"/>
              <a:cs typeface="Arial" charset="0"/>
            </a:endParaRPr>
          </a:p>
          <a:p>
            <a:pPr marL="533400" indent="-533400">
              <a:buFont typeface="Arial" charset="0"/>
              <a:buNone/>
              <a:defRPr/>
            </a:pPr>
            <a:r>
              <a:rPr lang="en-US" sz="1400" dirty="0">
                <a:solidFill>
                  <a:prstClr val="black"/>
                </a:solidFill>
                <a:latin typeface="Arial" charset="0"/>
                <a:cs typeface="Arial" charset="0"/>
              </a:rPr>
              <a:t>	Elliot B. </a:t>
            </a:r>
            <a:r>
              <a:rPr lang="en-US" sz="1400" dirty="0" err="1">
                <a:solidFill>
                  <a:prstClr val="black"/>
                </a:solidFill>
                <a:latin typeface="Arial" charset="0"/>
                <a:cs typeface="Arial" charset="0"/>
              </a:rPr>
              <a:t>Koffman</a:t>
            </a:r>
            <a:r>
              <a:rPr lang="en-US" sz="1400" dirty="0">
                <a:solidFill>
                  <a:prstClr val="black"/>
                </a:solidFill>
                <a:latin typeface="Arial" charset="0"/>
                <a:cs typeface="Arial" charset="0"/>
              </a:rPr>
              <a:t> and Paul A.T. Wolfgang,</a:t>
            </a:r>
          </a:p>
          <a:p>
            <a:pPr marL="533400" indent="-533400">
              <a:buFont typeface="Arial" charset="0"/>
              <a:buNone/>
              <a:defRPr/>
            </a:pPr>
            <a:r>
              <a:rPr lang="en-US" sz="1400" dirty="0">
                <a:solidFill>
                  <a:prstClr val="black"/>
                </a:solidFill>
                <a:latin typeface="Arial" charset="0"/>
                <a:cs typeface="Arial" charset="0"/>
              </a:rPr>
              <a:t>	</a:t>
            </a:r>
            <a:r>
              <a:rPr lang="en-US" sz="1400" i="1" dirty="0">
                <a:solidFill>
                  <a:prstClr val="black"/>
                </a:solidFill>
                <a:latin typeface="Arial" charset="0"/>
                <a:cs typeface="Arial" charset="0"/>
              </a:rPr>
              <a:t>Objects, Abstractions, Data Structures and Design using C++</a:t>
            </a:r>
            <a:r>
              <a:rPr lang="en-US" sz="1400" dirty="0">
                <a:solidFill>
                  <a:prstClr val="black"/>
                </a:solidFill>
                <a:latin typeface="Arial" charset="0"/>
                <a:cs typeface="Arial" charset="0"/>
              </a:rPr>
              <a:t>, Wiley, 2006, </a:t>
            </a:r>
            <a:r>
              <a:rPr lang="en-US" sz="1400" dirty="0">
                <a:latin typeface="Arial" charset="0"/>
                <a:cs typeface="Arial" charset="0"/>
              </a:rPr>
              <a:t>§8.5, pp.489-96</a:t>
            </a:r>
            <a:endParaRPr lang="en-US" sz="1400" dirty="0">
              <a:solidFill>
                <a:prstClr val="black"/>
              </a:solidFill>
              <a:latin typeface="Arial" charset="0"/>
              <a:cs typeface="Arial" charset="0"/>
            </a:endParaRPr>
          </a:p>
          <a:p>
            <a:pPr marL="533400" indent="-533400">
              <a:buFontTx/>
              <a:buNone/>
              <a:defRPr/>
            </a:pPr>
            <a:endParaRPr lang="en-US" sz="16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t>Heapsort</a:t>
            </a:r>
            <a:endParaRPr lang="zh-CN" altLang="en-US" dirty="0"/>
          </a:p>
        </p:txBody>
      </p:sp>
    </p:spTree>
    <p:extLst>
      <p:ext uri="{BB962C8B-B14F-4D97-AF65-F5344CB8AC3E}">
        <p14:creationId xmlns:p14="http://schemas.microsoft.com/office/powerpoint/2010/main" val="139858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solidFill>
                  <a:srgbClr val="FF0000"/>
                </a:solidFill>
              </a:rPr>
              <a:t>Binary heap</a:t>
            </a:r>
          </a:p>
          <a:p>
            <a:r>
              <a:rPr lang="en-US" altLang="zh-CN" dirty="0"/>
              <a:t>Heapsort</a:t>
            </a:r>
            <a:endParaRPr lang="zh-CN" altLang="en-US" dirty="0"/>
          </a:p>
          <a:p>
            <a:endParaRPr lang="zh-CN" altLang="en-US" dirty="0">
              <a:solidFill>
                <a:srgbClr val="FF0000"/>
              </a:solidFill>
            </a:endParaRPr>
          </a:p>
        </p:txBody>
      </p:sp>
    </p:spTree>
    <p:extLst>
      <p:ext uri="{BB962C8B-B14F-4D97-AF65-F5344CB8AC3E}">
        <p14:creationId xmlns:p14="http://schemas.microsoft.com/office/powerpoint/2010/main" val="415454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this topic, we will:</a:t>
            </a:r>
          </a:p>
          <a:p>
            <a:pPr lvl="1"/>
            <a:r>
              <a:rPr lang="en-US" altLang="en-US">
                <a:latin typeface="Arial" charset="0"/>
                <a:cs typeface="Arial" charset="0"/>
              </a:rPr>
              <a:t>Define a binary min-heap</a:t>
            </a:r>
          </a:p>
          <a:p>
            <a:pPr lvl="1"/>
            <a:r>
              <a:rPr lang="en-US" altLang="en-US">
                <a:latin typeface="Arial" charset="0"/>
                <a:cs typeface="Arial" charset="0"/>
              </a:rPr>
              <a:t>Look at some examples</a:t>
            </a:r>
          </a:p>
          <a:p>
            <a:pPr lvl="1"/>
            <a:r>
              <a:rPr lang="en-US" altLang="en-US">
                <a:latin typeface="Arial" charset="0"/>
                <a:cs typeface="Arial" charset="0"/>
              </a:rPr>
              <a:t>Operations on heaps:</a:t>
            </a:r>
          </a:p>
          <a:p>
            <a:pPr lvl="2"/>
            <a:r>
              <a:rPr lang="en-US" altLang="en-US">
                <a:latin typeface="Arial" charset="0"/>
                <a:cs typeface="Arial" charset="0"/>
              </a:rPr>
              <a:t>Top</a:t>
            </a:r>
          </a:p>
          <a:p>
            <a:pPr lvl="2"/>
            <a:r>
              <a:rPr lang="en-US" altLang="en-US">
                <a:latin typeface="Arial" charset="0"/>
                <a:cs typeface="Arial" charset="0"/>
              </a:rPr>
              <a:t>Pop</a:t>
            </a:r>
          </a:p>
          <a:p>
            <a:pPr lvl="2"/>
            <a:r>
              <a:rPr lang="en-US" altLang="en-US">
                <a:latin typeface="Arial" charset="0"/>
                <a:cs typeface="Arial" charset="0"/>
              </a:rPr>
              <a:t>Push</a:t>
            </a:r>
          </a:p>
          <a:p>
            <a:pPr lvl="1"/>
            <a:r>
              <a:rPr lang="en-US" altLang="en-US">
                <a:latin typeface="Arial" charset="0"/>
                <a:cs typeface="Arial" charset="0"/>
              </a:rPr>
              <a:t>An array representation of heaps</a:t>
            </a:r>
          </a:p>
          <a:p>
            <a:pPr lvl="1"/>
            <a:r>
              <a:rPr lang="en-US" altLang="en-US">
                <a:latin typeface="Arial" charset="0"/>
                <a:cs typeface="Arial" charset="0"/>
              </a:rPr>
              <a:t>Define a binary max-heap</a:t>
            </a:r>
          </a:p>
          <a:p>
            <a:pPr lvl="1"/>
            <a:r>
              <a:rPr lang="en-US" altLang="en-US">
                <a:latin typeface="Arial" charset="0"/>
                <a:cs typeface="Arial" charset="0"/>
              </a:rPr>
              <a:t>Using binary heaps as priority queues</a:t>
            </a:r>
          </a:p>
        </p:txBody>
      </p:sp>
    </p:spTree>
    <p:extLst>
      <p:ext uri="{BB962C8B-B14F-4D97-AF65-F5344CB8AC3E}">
        <p14:creationId xmlns:p14="http://schemas.microsoft.com/office/powerpoint/2010/main" val="401097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latin typeface="Arial" charset="0"/>
                <a:cs typeface="Arial" charset="0"/>
              </a:rPr>
              <a:t>Definition</a:t>
            </a:r>
            <a:endParaRPr lang="en-US" altLang="en-US" sz="440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non-empty tree is a min-heap if</a:t>
            </a:r>
          </a:p>
          <a:p>
            <a:pPr lvl="1"/>
            <a:r>
              <a:rPr lang="en-US" altLang="en-US" dirty="0">
                <a:latin typeface="Arial" charset="0"/>
                <a:cs typeface="Arial" charset="0"/>
              </a:rPr>
              <a:t>The key associated with the root is less than or equal to the keys associated with the sub-trees (if any)</a:t>
            </a:r>
          </a:p>
          <a:p>
            <a:pPr lvl="1"/>
            <a:r>
              <a:rPr lang="en-US" altLang="en-US" dirty="0">
                <a:latin typeface="Arial" charset="0"/>
                <a:cs typeface="Arial" charset="0"/>
              </a:rPr>
              <a:t>The sub-trees (if any) are also min-heaps</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pic>
        <p:nvPicPr>
          <p:cNvPr id="6148" name="Picture 6" descr="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3214290"/>
            <a:ext cx="417353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89200" y="4979074"/>
            <a:ext cx="5475088" cy="707886"/>
          </a:xfrm>
          <a:prstGeom prst="rect">
            <a:avLst/>
          </a:prstGeom>
        </p:spPr>
        <p:txBody>
          <a:bodyPr wrap="square">
            <a:spAutoFit/>
          </a:bodyPr>
          <a:lstStyle/>
          <a:p>
            <a:pPr lvl="1"/>
            <a:r>
              <a:rPr lang="en-US" altLang="en-US" sz="2000" i="1" dirty="0"/>
              <a:t>There is no other relationship between the elements in the subtrees!</a:t>
            </a:r>
          </a:p>
        </p:txBody>
      </p:sp>
    </p:spTree>
    <p:extLst>
      <p:ext uri="{BB962C8B-B14F-4D97-AF65-F5344CB8AC3E}">
        <p14:creationId xmlns:p14="http://schemas.microsoft.com/office/powerpoint/2010/main" val="152562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1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a (</a:t>
            </a:r>
            <a:r>
              <a:rPr lang="en-US" altLang="en-US" i="1" dirty="0">
                <a:latin typeface="Arial" charset="0"/>
                <a:cs typeface="Arial" charset="0"/>
              </a:rPr>
              <a:t>naive</a:t>
            </a:r>
            <a:r>
              <a:rPr lang="en-US" altLang="en-US" dirty="0">
                <a:latin typeface="Arial" charset="0"/>
                <a:cs typeface="Arial" charset="0"/>
              </a:rPr>
              <a:t>) binary min-heap:</a:t>
            </a:r>
          </a:p>
        </p:txBody>
      </p:sp>
      <p:pic>
        <p:nvPicPr>
          <p:cNvPr id="8196"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493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921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Adding colour, we observe </a:t>
            </a:r>
          </a:p>
          <a:p>
            <a:pPr lvl="1"/>
            <a:r>
              <a:rPr lang="en-US" altLang="en-US">
                <a:latin typeface="Arial" charset="0"/>
                <a:cs typeface="Arial" charset="0"/>
              </a:rPr>
              <a:t>The left subtree has the smallest (</a:t>
            </a:r>
            <a:r>
              <a:rPr lang="en-US" altLang="en-US">
                <a:solidFill>
                  <a:srgbClr val="FF0000"/>
                </a:solidFill>
                <a:latin typeface="Arial" charset="0"/>
                <a:cs typeface="Arial" charset="0"/>
              </a:rPr>
              <a:t>7</a:t>
            </a:r>
            <a:r>
              <a:rPr lang="en-US" altLang="en-US">
                <a:latin typeface="Arial" charset="0"/>
                <a:cs typeface="Arial" charset="0"/>
              </a:rPr>
              <a:t>) and the largest (</a:t>
            </a:r>
            <a:r>
              <a:rPr lang="en-US" altLang="en-US">
                <a:solidFill>
                  <a:srgbClr val="800080"/>
                </a:solidFill>
                <a:latin typeface="Arial" charset="0"/>
                <a:cs typeface="Arial" charset="0"/>
              </a:rPr>
              <a:t>89</a:t>
            </a:r>
            <a:r>
              <a:rPr lang="en-US" altLang="en-US">
                <a:latin typeface="Arial" charset="0"/>
                <a:cs typeface="Arial" charset="0"/>
              </a:rPr>
              <a:t>) objects</a:t>
            </a:r>
          </a:p>
          <a:p>
            <a:pPr lvl="1"/>
            <a:r>
              <a:rPr lang="en-US" altLang="en-US">
                <a:latin typeface="Arial" charset="0"/>
                <a:cs typeface="Arial" charset="0"/>
              </a:rPr>
              <a:t>No relationship between items with similar priority</a:t>
            </a:r>
            <a:endParaRPr lang="en-US" altLang="en-US" b="1">
              <a:latin typeface="Courier New" pitchFamily="49" charset="0"/>
              <a:cs typeface="Arial" charset="0"/>
            </a:endParaRPr>
          </a:p>
          <a:p>
            <a:pPr lvl="1"/>
            <a:endParaRPr lang="en-US" altLang="en-US">
              <a:latin typeface="Arial" charset="0"/>
              <a:cs typeface="Arial" charset="0"/>
            </a:endParaRPr>
          </a:p>
        </p:txBody>
      </p:sp>
      <p:pic>
        <p:nvPicPr>
          <p:cNvPr id="9220" name="Picture 4" descr="heap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55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en-US" altLang="en-US">
                <a:latin typeface="Arial" charset="0"/>
                <a:cs typeface="Arial" charset="0"/>
              </a:rPr>
              <a:t>Operations</a:t>
            </a:r>
          </a:p>
        </p:txBody>
      </p:sp>
      <p:sp>
        <p:nvSpPr>
          <p:cNvPr id="10243" name="Rectangle 3"/>
          <p:cNvSpPr>
            <a:spLocks noGrp="1" noChangeArrowheads="1"/>
          </p:cNvSpPr>
          <p:nvPr>
            <p:ph type="body" idx="4294967295"/>
          </p:nvPr>
        </p:nvSpPr>
        <p:spPr/>
        <p:txBody>
          <a:bodyPr/>
          <a:lstStyle/>
          <a:p>
            <a:pPr>
              <a:buFont typeface="Arial" charset="0"/>
              <a:buNone/>
            </a:pPr>
            <a:r>
              <a:rPr lang="en-US" altLang="en-US" sz="2400">
                <a:latin typeface="Arial" charset="0"/>
                <a:cs typeface="Arial" charset="0"/>
              </a:rPr>
              <a:t>	</a:t>
            </a:r>
            <a:r>
              <a:rPr lang="en-US" altLang="en-US">
                <a:latin typeface="Arial" charset="0"/>
                <a:cs typeface="Arial" charset="0"/>
              </a:rPr>
              <a:t>We will consider three operations:</a:t>
            </a:r>
          </a:p>
          <a:p>
            <a:pPr lvl="1"/>
            <a:r>
              <a:rPr lang="en-US" altLang="en-US">
                <a:latin typeface="Arial" charset="0"/>
                <a:cs typeface="Arial" charset="0"/>
              </a:rPr>
              <a:t>Top</a:t>
            </a:r>
          </a:p>
          <a:p>
            <a:pPr lvl="1"/>
            <a:r>
              <a:rPr lang="en-US" altLang="en-US">
                <a:latin typeface="Arial" charset="0"/>
                <a:cs typeface="Arial" charset="0"/>
              </a:rPr>
              <a:t>Pop</a:t>
            </a:r>
          </a:p>
          <a:p>
            <a:pPr lvl="1"/>
            <a:r>
              <a:rPr lang="en-US" altLang="en-US">
                <a:latin typeface="Arial" charset="0"/>
                <a:cs typeface="Arial" charset="0"/>
              </a:rPr>
              <a:t>Push</a:t>
            </a:r>
          </a:p>
        </p:txBody>
      </p:sp>
    </p:spTree>
    <p:extLst>
      <p:ext uri="{BB962C8B-B14F-4D97-AF65-F5344CB8AC3E}">
        <p14:creationId xmlns:p14="http://schemas.microsoft.com/office/powerpoint/2010/main" val="181209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112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can find the top object in </a:t>
            </a:r>
            <a:r>
              <a:rPr lang="en-US" altLang="en-US" b="1">
                <a:latin typeface="Symbol" pitchFamily="18" charset="2"/>
                <a:cs typeface="Arial" charset="0"/>
              </a:rPr>
              <a:t>Q</a:t>
            </a:r>
            <a:r>
              <a:rPr lang="en-US" altLang="en-US">
                <a:latin typeface="Times New Roman" pitchFamily="18" charset="0"/>
                <a:cs typeface="Arial" charset="0"/>
              </a:rPr>
              <a:t>(1)</a:t>
            </a:r>
            <a:r>
              <a:rPr lang="en-US" altLang="en-US">
                <a:latin typeface="Arial" charset="0"/>
                <a:cs typeface="Arial" charset="0"/>
              </a:rPr>
              <a:t> time:  3</a:t>
            </a:r>
          </a:p>
        </p:txBody>
      </p:sp>
      <p:pic>
        <p:nvPicPr>
          <p:cNvPr id="11268"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438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latin typeface="Arial" charset="0"/>
                <a:cs typeface="Arial" charset="0"/>
              </a:rPr>
              <a:t>Pop</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remove the minimum object:</a:t>
            </a:r>
          </a:p>
          <a:p>
            <a:pPr lvl="1"/>
            <a:r>
              <a:rPr lang="en-US" altLang="en-US" dirty="0">
                <a:latin typeface="Arial" charset="0"/>
                <a:cs typeface="Arial" charset="0"/>
              </a:rPr>
              <a:t>Promote the node of the sub-tree which has the least value</a:t>
            </a:r>
          </a:p>
          <a:p>
            <a:pPr lvl="1"/>
            <a:r>
              <a:rPr lang="en-US" altLang="en-US" dirty="0">
                <a:latin typeface="Arial" charset="0"/>
                <a:cs typeface="Arial" charset="0"/>
              </a:rPr>
              <a:t>Recursively process the sub-tree from which we promoted the least value</a:t>
            </a:r>
          </a:p>
          <a:p>
            <a:pPr lvl="1"/>
            <a:endParaRPr lang="en-US" altLang="en-US" dirty="0">
              <a:latin typeface="Arial" charset="0"/>
              <a:cs typeface="Arial" charset="0"/>
            </a:endParaRPr>
          </a:p>
        </p:txBody>
      </p:sp>
    </p:spTree>
    <p:extLst>
      <p:ext uri="{BB962C8B-B14F-4D97-AF65-F5344CB8AC3E}">
        <p14:creationId xmlns:p14="http://schemas.microsoft.com/office/powerpoint/2010/main" val="774813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33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our example, we remove 3:</a:t>
            </a:r>
          </a:p>
        </p:txBody>
      </p:sp>
      <p:pic>
        <p:nvPicPr>
          <p:cNvPr id="13316" name="Picture 4" descr="heap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328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heap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r>
              <a:rPr lang="en-US" altLang="en-US">
                <a:latin typeface="Arial" charset="0"/>
                <a:cs typeface="Arial" charset="0"/>
              </a:rPr>
              <a:t>Pop</a:t>
            </a:r>
          </a:p>
        </p:txBody>
      </p:sp>
      <p:sp>
        <p:nvSpPr>
          <p:cNvPr id="14340"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promote 7 (the minimum of 7 and 12) to the root:</a:t>
            </a:r>
          </a:p>
        </p:txBody>
      </p:sp>
    </p:spTree>
    <p:extLst>
      <p:ext uri="{BB962C8B-B14F-4D97-AF65-F5344CB8AC3E}">
        <p14:creationId xmlns:p14="http://schemas.microsoft.com/office/powerpoint/2010/main" val="227463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topic will:</a:t>
            </a:r>
          </a:p>
          <a:p>
            <a:pPr lvl="1"/>
            <a:r>
              <a:rPr lang="en-US" altLang="en-US">
                <a:latin typeface="Arial" charset="0"/>
                <a:cs typeface="Arial" charset="0"/>
              </a:rPr>
              <a:t>Review queues</a:t>
            </a:r>
          </a:p>
          <a:p>
            <a:pPr lvl="1"/>
            <a:r>
              <a:rPr lang="en-US" altLang="en-US">
                <a:latin typeface="Arial" charset="0"/>
                <a:cs typeface="Arial" charset="0"/>
              </a:rPr>
              <a:t>Discuss the concept of priority and priority queues</a:t>
            </a:r>
          </a:p>
          <a:p>
            <a:pPr lvl="1"/>
            <a:r>
              <a:rPr lang="en-US" altLang="en-US">
                <a:latin typeface="Arial" charset="0"/>
                <a:cs typeface="Arial" charset="0"/>
              </a:rPr>
              <a:t>Look at two simple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Introduce heaps, an alternative tree structure which has better run-time characteristics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heap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a:latin typeface="Arial" charset="0"/>
                <a:cs typeface="Arial" charset="0"/>
              </a:rPr>
              <a:t>Pop</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the left sub-tree, we promote 9:</a:t>
            </a:r>
          </a:p>
        </p:txBody>
      </p:sp>
      <p:sp>
        <p:nvSpPr>
          <p:cNvPr id="2" name="Left Arrow Callout 1"/>
          <p:cNvSpPr/>
          <p:nvPr/>
        </p:nvSpPr>
        <p:spPr>
          <a:xfrm>
            <a:off x="5292079" y="2370534"/>
            <a:ext cx="2880321" cy="1058466"/>
          </a:xfrm>
          <a:prstGeom prst="leftArrowCallout">
            <a:avLst>
              <a:gd name="adj1" fmla="val 5000"/>
              <a:gd name="adj2" fmla="val 6250"/>
              <a:gd name="adj3" fmla="val 13750"/>
              <a:gd name="adj4" fmla="val 66963"/>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7&lt;12, because we promoted the smaller child</a:t>
            </a:r>
            <a:endParaRPr lang="zh-CN" altLang="en-US" sz="2000" dirty="0"/>
          </a:p>
        </p:txBody>
      </p:sp>
      <p:sp>
        <p:nvSpPr>
          <p:cNvPr id="7" name="Left Arrow Callout 6"/>
          <p:cNvSpPr/>
          <p:nvPr/>
        </p:nvSpPr>
        <p:spPr>
          <a:xfrm flipH="1">
            <a:off x="1619672" y="2370534"/>
            <a:ext cx="2664296" cy="1058466"/>
          </a:xfrm>
          <a:prstGeom prst="leftArrowCallout">
            <a:avLst>
              <a:gd name="adj1" fmla="val 5000"/>
              <a:gd name="adj2" fmla="val 6250"/>
              <a:gd name="adj3" fmla="val 13750"/>
              <a:gd name="adj4" fmla="val 59352"/>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7&lt;9, because 9 was the child of 7</a:t>
            </a:r>
            <a:endParaRPr lang="zh-CN" altLang="en-US" sz="2000" dirty="0"/>
          </a:p>
        </p:txBody>
      </p:sp>
    </p:spTree>
    <p:extLst>
      <p:ext uri="{BB962C8B-B14F-4D97-AF65-F5344CB8AC3E}">
        <p14:creationId xmlns:p14="http://schemas.microsoft.com/office/powerpoint/2010/main" val="37493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heap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a:latin typeface="Arial" charset="0"/>
                <a:cs typeface="Arial" charset="0"/>
              </a:rPr>
              <a:t>Pop</a:t>
            </a:r>
          </a:p>
        </p:txBody>
      </p:sp>
      <p:sp>
        <p:nvSpPr>
          <p:cNvPr id="163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Recursively, we promote 19:</a:t>
            </a:r>
          </a:p>
        </p:txBody>
      </p:sp>
    </p:spTree>
    <p:extLst>
      <p:ext uri="{BB962C8B-B14F-4D97-AF65-F5344CB8AC3E}">
        <p14:creationId xmlns:p14="http://schemas.microsoft.com/office/powerpoint/2010/main" val="1576323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heap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a:latin typeface="Arial" charset="0"/>
                <a:cs typeface="Arial" charset="0"/>
              </a:rPr>
              <a:t>Pop</a:t>
            </a:r>
          </a:p>
        </p:txBody>
      </p:sp>
      <p:sp>
        <p:nvSpPr>
          <p:cNvPr id="174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Finally, 55 is a leaf node, so we promote it and delete the leaf</a:t>
            </a:r>
          </a:p>
        </p:txBody>
      </p:sp>
    </p:spTree>
    <p:extLst>
      <p:ext uri="{BB962C8B-B14F-4D97-AF65-F5344CB8AC3E}">
        <p14:creationId xmlns:p14="http://schemas.microsoft.com/office/powerpoint/2010/main" val="126823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84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Repeating this operation again, we can remove 7:</a:t>
            </a:r>
          </a:p>
        </p:txBody>
      </p:sp>
      <p:pic>
        <p:nvPicPr>
          <p:cNvPr id="18436" name="Picture 9" descr="heap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174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latin typeface="Arial" charset="0"/>
                <a:cs typeface="Arial" charset="0"/>
              </a:rPr>
              <a:t>Pop</a:t>
            </a:r>
          </a:p>
        </p:txBody>
      </p:sp>
      <p:sp>
        <p:nvSpPr>
          <p:cNvPr id="194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If we remove 9, we must now promote from the right sub-tree:</a:t>
            </a:r>
          </a:p>
        </p:txBody>
      </p:sp>
      <p:pic>
        <p:nvPicPr>
          <p:cNvPr id="19460" name="Picture 5" descr="heap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49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latin typeface="Arial" charset="0"/>
                <a:cs typeface="Arial" charset="0"/>
              </a:rPr>
              <a:t>Push</a:t>
            </a:r>
            <a:endParaRPr lang="en-US" altLang="en-US" sz="4400">
              <a:latin typeface="Arial" charset="0"/>
              <a:cs typeface="Arial" charset="0"/>
            </a:endParaRP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into a heap may be done either:</a:t>
            </a:r>
          </a:p>
          <a:p>
            <a:pPr lvl="1"/>
            <a:r>
              <a:rPr lang="en-US" altLang="en-US" dirty="0">
                <a:solidFill>
                  <a:srgbClr val="FF0000"/>
                </a:solidFill>
                <a:latin typeface="Arial" charset="0"/>
                <a:cs typeface="Arial" charset="0"/>
              </a:rPr>
              <a:t>At a leaf </a:t>
            </a:r>
            <a:r>
              <a:rPr lang="en-US" altLang="en-US" dirty="0">
                <a:latin typeface="Arial" charset="0"/>
                <a:cs typeface="Arial" charset="0"/>
              </a:rPr>
              <a:t>(move it up if it is smaller than the parent)</a:t>
            </a:r>
          </a:p>
          <a:p>
            <a:pPr lvl="1"/>
            <a:r>
              <a:rPr lang="en-US" altLang="en-US" dirty="0">
                <a:latin typeface="Arial" charset="0"/>
                <a:cs typeface="Arial" charset="0"/>
              </a:rPr>
              <a:t>At the root (insert the larger object into one of the </a:t>
            </a:r>
            <a:r>
              <a:rPr lang="en-US" altLang="en-US" dirty="0" err="1">
                <a:latin typeface="Arial" charset="0"/>
                <a:cs typeface="Arial" charset="0"/>
              </a:rPr>
              <a:t>subtrees</a:t>
            </a:r>
            <a:r>
              <a:rPr lang="en-US" altLang="en-US" dirty="0">
                <a:latin typeface="Arial"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use the first approach with binary heaps</a:t>
            </a:r>
          </a:p>
          <a:p>
            <a:pPr lvl="1"/>
            <a:r>
              <a:rPr lang="en-US" altLang="en-US" dirty="0">
                <a:latin typeface="Arial" charset="0"/>
                <a:cs typeface="Arial" charset="0"/>
              </a:rPr>
              <a:t>Other heaps use the second</a:t>
            </a:r>
          </a:p>
          <a:p>
            <a:pPr lvl="1"/>
            <a:endParaRPr lang="en-US" altLang="en-US" dirty="0">
              <a:latin typeface="Arial" charset="0"/>
              <a:cs typeface="Arial" charset="0"/>
            </a:endParaRPr>
          </a:p>
        </p:txBody>
      </p:sp>
    </p:spTree>
    <p:extLst>
      <p:ext uri="{BB962C8B-B14F-4D97-AF65-F5344CB8AC3E}">
        <p14:creationId xmlns:p14="http://schemas.microsoft.com/office/powerpoint/2010/main" val="182591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Push</a:t>
            </a:r>
            <a:endParaRPr lang="en-US" altLang="en-US" sz="4400">
              <a:latin typeface="Arial" charset="0"/>
              <a:cs typeface="Arial" charset="0"/>
            </a:endParaRPr>
          </a:p>
        </p:txBody>
      </p:sp>
      <p:sp>
        <p:nvSpPr>
          <p:cNvPr id="215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17 into the last heap</a:t>
            </a:r>
          </a:p>
          <a:p>
            <a:pPr lvl="1"/>
            <a:r>
              <a:rPr lang="en-US" altLang="en-US">
                <a:latin typeface="Arial" charset="0"/>
                <a:cs typeface="Arial" charset="0"/>
              </a:rPr>
              <a:t>Select an arbitrary node to insert a new leaf node:</a:t>
            </a:r>
          </a:p>
        </p:txBody>
      </p:sp>
      <p:pic>
        <p:nvPicPr>
          <p:cNvPr id="21508" name="Picture 8" descr="hea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978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descr="heap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253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32, so we swap them</a:t>
            </a:r>
          </a:p>
        </p:txBody>
      </p:sp>
    </p:spTree>
    <p:extLst>
      <p:ext uri="{BB962C8B-B14F-4D97-AF65-F5344CB8AC3E}">
        <p14:creationId xmlns:p14="http://schemas.microsoft.com/office/powerpoint/2010/main" val="4174588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 descr="heap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355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node 17 is less than the node 31; swap them</a:t>
            </a:r>
          </a:p>
        </p:txBody>
      </p:sp>
      <p:sp>
        <p:nvSpPr>
          <p:cNvPr id="2" name="Up Arrow Callout 1"/>
          <p:cNvSpPr/>
          <p:nvPr/>
        </p:nvSpPr>
        <p:spPr>
          <a:xfrm>
            <a:off x="2051720" y="4937126"/>
            <a:ext cx="4114800" cy="892174"/>
          </a:xfrm>
          <a:prstGeom prst="upArrowCallout">
            <a:avLst>
              <a:gd name="adj1" fmla="val 6907"/>
              <a:gd name="adj2" fmla="val 10750"/>
              <a:gd name="adj3" fmla="val 9923"/>
              <a:gd name="adj4" fmla="val 8231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31 is smaller than 32 and 39 because 31 was the ancestor of 32 and 39</a:t>
            </a:r>
            <a:endParaRPr lang="zh-CN" altLang="en-US" sz="2000" dirty="0"/>
          </a:p>
        </p:txBody>
      </p:sp>
    </p:spTree>
    <p:extLst>
      <p:ext uri="{BB962C8B-B14F-4D97-AF65-F5344CB8AC3E}">
        <p14:creationId xmlns:p14="http://schemas.microsoft.com/office/powerpoint/2010/main" val="151994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1" descr="heap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45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19; swap them</a:t>
            </a:r>
          </a:p>
        </p:txBody>
      </p:sp>
    </p:spTree>
    <p:extLst>
      <p:ext uri="{BB962C8B-B14F-4D97-AF65-F5344CB8AC3E}">
        <p14:creationId xmlns:p14="http://schemas.microsoft.com/office/powerpoint/2010/main" val="203626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latin typeface="Arial" charset="0"/>
                <a:cs typeface="Arial" charset="0"/>
              </a:rPr>
              <a:t>Background</a:t>
            </a:r>
            <a:endParaRPr lang="en-US" altLang="en-US" sz="440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discussed Abstract Lists with explicit linear orders</a:t>
            </a:r>
          </a:p>
          <a:p>
            <a:pPr lvl="1"/>
            <a:r>
              <a:rPr lang="en-US" altLang="en-US" dirty="0">
                <a:latin typeface="Arial" charset="0"/>
                <a:cs typeface="Arial" charset="0"/>
              </a:rPr>
              <a:t>Arrays, linked lists, strings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saw three cases which restricted the operations:</a:t>
            </a:r>
          </a:p>
          <a:p>
            <a:pPr lvl="1"/>
            <a:r>
              <a:rPr lang="en-US" altLang="en-US" dirty="0">
                <a:latin typeface="Arial" charset="0"/>
                <a:cs typeface="Arial" charset="0"/>
              </a:rPr>
              <a:t>Stacks, queues, </a:t>
            </a:r>
            <a:r>
              <a:rPr lang="en-US" altLang="en-US" dirty="0" err="1">
                <a:latin typeface="Arial" charset="0"/>
                <a:cs typeface="Arial" charset="0"/>
              </a:rPr>
              <a:t>deques</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Following this, we looked at search trees for storing implicit linear orders:  Abstract Sorted Lists</a:t>
            </a:r>
          </a:p>
          <a:p>
            <a:pPr lvl="1"/>
            <a:r>
              <a:rPr lang="en-US" altLang="en-US" dirty="0">
                <a:latin typeface="Arial" charset="0"/>
                <a:cs typeface="Arial" charset="0"/>
              </a:rPr>
              <a:t>Run times were generally </a:t>
            </a:r>
            <a:r>
              <a:rPr lang="en-US" altLang="en-US" b="1" dirty="0">
                <a:latin typeface="Symbol" pitchFamily="18" charset="2"/>
                <a:cs typeface="Arial" charset="0"/>
              </a:rPr>
              <a:t>Q</a:t>
            </a:r>
            <a:r>
              <a:rPr lang="en-US" altLang="en-US" dirty="0">
                <a:latin typeface="Times New Roman" pitchFamily="18" charset="0"/>
                <a:cs typeface="Times New Roman" pitchFamily="18" charset="0"/>
              </a:rPr>
              <a:t>(ln(</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now look at a  restriction on an implicit linear ordering:</a:t>
            </a:r>
          </a:p>
          <a:p>
            <a:pPr lvl="1"/>
            <a:r>
              <a:rPr lang="en-US" altLang="en-US" dirty="0">
                <a:latin typeface="Arial" charset="0"/>
                <a:cs typeface="Arial" charset="0"/>
              </a:rPr>
              <a:t>Priority queues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greater than 12 so we are finished</a:t>
            </a:r>
          </a:p>
          <a:p>
            <a:pPr>
              <a:buFontTx/>
              <a:buNone/>
            </a:pPr>
            <a:endParaRPr lang="en-US" altLang="en-US">
              <a:latin typeface="Arial" charset="0"/>
              <a:cs typeface="Arial" charset="0"/>
            </a:endParaRPr>
          </a:p>
        </p:txBody>
      </p:sp>
      <p:pic>
        <p:nvPicPr>
          <p:cNvPr id="25604" name="Picture 4" descr="heap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607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6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process is called </a:t>
            </a:r>
            <a:r>
              <a:rPr lang="en-US" altLang="en-US" i="1" dirty="0">
                <a:latin typeface="Arial" charset="0"/>
                <a:cs typeface="Arial" charset="0"/>
              </a:rPr>
              <a:t>percolation</a:t>
            </a:r>
            <a:r>
              <a:rPr lang="en-US" altLang="en-US" dirty="0">
                <a:latin typeface="Arial" charset="0"/>
                <a:cs typeface="Arial" charset="0"/>
              </a:rPr>
              <a:t>, that is, the lighter (smaller) objects move up from the bottom of the min-heap</a:t>
            </a:r>
          </a:p>
          <a:p>
            <a:pPr>
              <a:buFontTx/>
              <a:buNone/>
            </a:pPr>
            <a:endParaRPr lang="en-US" altLang="en-US" dirty="0">
              <a:latin typeface="Arial" charset="0"/>
              <a:cs typeface="Arial" charset="0"/>
            </a:endParaRPr>
          </a:p>
        </p:txBody>
      </p:sp>
    </p:spTree>
    <p:extLst>
      <p:ext uri="{BB962C8B-B14F-4D97-AF65-F5344CB8AC3E}">
        <p14:creationId xmlns:p14="http://schemas.microsoft.com/office/powerpoint/2010/main" val="1964655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latin typeface="Arial" charset="0"/>
                <a:cs typeface="Arial" charset="0"/>
              </a:rPr>
              <a:t>Implementations</a:t>
            </a:r>
            <a:endParaRPr lang="en-US" altLang="en-US" sz="4400">
              <a:latin typeface="Arial" charset="0"/>
              <a:cs typeface="Arial" charset="0"/>
            </a:endParaRPr>
          </a:p>
        </p:txBody>
      </p:sp>
      <p:sp>
        <p:nvSpPr>
          <p:cNvPr id="276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With binary search trees, we introduced the concept of </a:t>
            </a:r>
            <a:r>
              <a:rPr lang="en-US" altLang="en-US" i="1">
                <a:latin typeface="Arial" charset="0"/>
                <a:cs typeface="Arial" charset="0"/>
              </a:rPr>
              <a:t>balance</a:t>
            </a:r>
            <a:endParaRPr lang="en-US" altLang="en-US">
              <a:latin typeface="Arial" charset="0"/>
              <a:cs typeface="Arial" charset="0"/>
            </a:endParaRP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From this, we looked at:</a:t>
            </a:r>
          </a:p>
          <a:p>
            <a:pPr lvl="1"/>
            <a:r>
              <a:rPr lang="en-US" altLang="en-US">
                <a:latin typeface="Arial" charset="0"/>
                <a:cs typeface="Arial" charset="0"/>
              </a:rPr>
              <a:t>AVL Trees</a:t>
            </a:r>
          </a:p>
          <a:p>
            <a:pPr lvl="1"/>
            <a:r>
              <a:rPr lang="en-US" altLang="en-US">
                <a:latin typeface="Arial" charset="0"/>
                <a:cs typeface="Arial" charset="0"/>
              </a:rPr>
              <a:t>B-Trees</a:t>
            </a:r>
          </a:p>
          <a:p>
            <a:pPr lvl="1"/>
            <a:r>
              <a:rPr lang="en-US" altLang="en-US">
                <a:latin typeface="Arial" charset="0"/>
                <a:cs typeface="Arial" charset="0"/>
              </a:rPr>
              <a:t>Red-black Trees (not course material)</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How can we determine where to insert so as to keep balance?</a:t>
            </a:r>
          </a:p>
        </p:txBody>
      </p:sp>
    </p:spTree>
    <p:extLst>
      <p:ext uri="{BB962C8B-B14F-4D97-AF65-F5344CB8AC3E}">
        <p14:creationId xmlns:p14="http://schemas.microsoft.com/office/powerpoint/2010/main" val="1669122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dwharder\Desktop\variants - C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7153" y="1992545"/>
            <a:ext cx="3523319" cy="41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latin typeface="Arial" charset="0"/>
                <a:cs typeface="Arial" charset="0"/>
              </a:rPr>
              <a:t>Time Complexity</a:t>
            </a:r>
            <a:endParaRPr lang="zh-CN" altLang="en-US" dirty="0"/>
          </a:p>
        </p:txBody>
      </p:sp>
      <p:sp>
        <p:nvSpPr>
          <p:cNvPr id="3" name="Content Placeholder 2"/>
          <p:cNvSpPr>
            <a:spLocks noGrp="1"/>
          </p:cNvSpPr>
          <p:nvPr>
            <p:ph idx="1"/>
          </p:nvPr>
        </p:nvSpPr>
        <p:spPr/>
        <p:txBody>
          <a:bodyPr/>
          <a:lstStyle/>
          <a:p>
            <a:r>
              <a:rPr lang="en-US" altLang="zh-CN" dirty="0"/>
              <a:t>Time complexity of pop and push?</a:t>
            </a:r>
          </a:p>
          <a:p>
            <a:pPr lvl="1"/>
            <a:r>
              <a:rPr lang="en-US" altLang="zh-CN" dirty="0"/>
              <a:t>O(</a:t>
            </a:r>
            <a:r>
              <a:rPr lang="en-US" altLang="zh-CN" i="1" dirty="0"/>
              <a:t>n</a:t>
            </a:r>
            <a:r>
              <a:rPr lang="en-US" altLang="zh-CN" dirty="0"/>
              <a:t>)</a:t>
            </a:r>
          </a:p>
          <a:p>
            <a:pPr lvl="1"/>
            <a:r>
              <a:rPr lang="en-US" altLang="zh-CN" dirty="0"/>
              <a:t>Worst case: the binary tree is highly </a:t>
            </a:r>
            <a:br>
              <a:rPr lang="en-US" altLang="zh-CN" dirty="0"/>
            </a:br>
            <a:r>
              <a:rPr lang="en-US" altLang="zh-CN" dirty="0"/>
              <a:t>unbalanced</a:t>
            </a:r>
          </a:p>
          <a:p>
            <a:endParaRPr lang="en-US" altLang="zh-CN" dirty="0"/>
          </a:p>
          <a:p>
            <a:r>
              <a:rPr lang="en-US" altLang="zh-CN" dirty="0"/>
              <a:t>Can we do better?</a:t>
            </a:r>
          </a:p>
          <a:p>
            <a:pPr lvl="1"/>
            <a:r>
              <a:rPr lang="en-US" altLang="zh-CN" dirty="0"/>
              <a:t>Keep balance of the binary tree</a:t>
            </a:r>
            <a:endParaRPr lang="zh-CN" altLang="en-US" dirty="0"/>
          </a:p>
        </p:txBody>
      </p:sp>
    </p:spTree>
    <p:extLst>
      <p:ext uri="{BB962C8B-B14F-4D97-AF65-F5344CB8AC3E}">
        <p14:creationId xmlns:p14="http://schemas.microsoft.com/office/powerpoint/2010/main" val="33167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latin typeface="Arial" charset="0"/>
                <a:cs typeface="Arial" charset="0"/>
              </a:rPr>
              <a:t>Balance</a:t>
            </a:r>
          </a:p>
        </p:txBody>
      </p:sp>
      <p:sp>
        <p:nvSpPr>
          <p:cNvPr id="286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 are multiple means of keeping balance with binary heaps:</a:t>
            </a:r>
          </a:p>
          <a:p>
            <a:pPr lvl="1"/>
            <a:r>
              <a:rPr lang="en-US" altLang="en-US" dirty="0">
                <a:latin typeface="Arial" charset="0"/>
                <a:cs typeface="Arial" charset="0"/>
              </a:rPr>
              <a:t>Complete binary trees</a:t>
            </a:r>
          </a:p>
          <a:p>
            <a:pPr lvl="1"/>
            <a:r>
              <a:rPr lang="en-US" altLang="en-US" dirty="0">
                <a:latin typeface="Arial" charset="0"/>
                <a:cs typeface="Arial" charset="0"/>
              </a:rPr>
              <a:t>Leftist heaps</a:t>
            </a:r>
          </a:p>
          <a:p>
            <a:pPr lvl="1"/>
            <a:r>
              <a:rPr lang="en-US" altLang="en-US" dirty="0">
                <a:latin typeface="Arial" charset="0"/>
                <a:cs typeface="Arial" charset="0"/>
              </a:rPr>
              <a:t>Skew heaps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using </a:t>
            </a:r>
            <a:r>
              <a:rPr lang="en-US" altLang="en-US" dirty="0">
                <a:solidFill>
                  <a:srgbClr val="FF0000"/>
                </a:solidFill>
                <a:latin typeface="Arial" charset="0"/>
                <a:cs typeface="Arial" charset="0"/>
              </a:rPr>
              <a:t>complete binary trees</a:t>
            </a:r>
          </a:p>
          <a:p>
            <a:pPr lvl="1"/>
            <a:r>
              <a:rPr lang="en-US" altLang="en-US" dirty="0">
                <a:latin typeface="Arial" charset="0"/>
                <a:cs typeface="Arial" charset="0"/>
              </a:rPr>
              <a:t>It has optimal memory characteristics but sub-optimal run-time characteristics</a:t>
            </a:r>
          </a:p>
        </p:txBody>
      </p:sp>
      <p:sp>
        <p:nvSpPr>
          <p:cNvPr id="2" name="Rounded Rectangular Callout 1"/>
          <p:cNvSpPr/>
          <p:nvPr/>
        </p:nvSpPr>
        <p:spPr>
          <a:xfrm>
            <a:off x="4860032" y="2348880"/>
            <a:ext cx="3168352" cy="828672"/>
          </a:xfrm>
          <a:prstGeom prst="wedgeRoundRectCallout">
            <a:avLst>
              <a:gd name="adj1" fmla="val -30950"/>
              <a:gd name="adj2" fmla="val 686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This defines the actual “binary heap”</a:t>
            </a:r>
            <a:endParaRPr lang="zh-CN" altLang="en-US" sz="2000" dirty="0"/>
          </a:p>
        </p:txBody>
      </p:sp>
    </p:spTree>
    <p:extLst>
      <p:ext uri="{BB962C8B-B14F-4D97-AF65-F5344CB8AC3E}">
        <p14:creationId xmlns:p14="http://schemas.microsoft.com/office/powerpoint/2010/main" val="35186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296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By using complete binary trees, we will be able to maintain, with minimal effort, the complete tree structure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have already seen</a:t>
            </a:r>
          </a:p>
          <a:p>
            <a:pPr lvl="1"/>
            <a:r>
              <a:rPr lang="en-US" altLang="en-US">
                <a:latin typeface="Arial" charset="0"/>
                <a:cs typeface="Arial" charset="0"/>
              </a:rPr>
              <a:t>It is easy to store a complete tree as an array</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we can store a heap of size </a:t>
            </a:r>
            <a:r>
              <a:rPr lang="en-US" altLang="en-US" i="1">
                <a:latin typeface="Times New Roman" pitchFamily="18" charset="0"/>
                <a:cs typeface="Arial" charset="0"/>
              </a:rPr>
              <a:t>n</a:t>
            </a:r>
            <a:r>
              <a:rPr lang="en-US" altLang="en-US">
                <a:latin typeface="Arial" charset="0"/>
                <a:cs typeface="Arial" charset="0"/>
              </a:rPr>
              <a:t> as an array of size </a:t>
            </a:r>
            <a:r>
              <a:rPr lang="en-US" altLang="en-US" b="1">
                <a:latin typeface="Symbol" pitchFamily="18" charset="2"/>
                <a:cs typeface="Arial" charset="0"/>
              </a:rPr>
              <a:t>Q</a:t>
            </a:r>
            <a:r>
              <a:rPr lang="en-US" altLang="en-US">
                <a:latin typeface="Times New Roman" pitchFamily="18" charset="0"/>
                <a:cs typeface="Arial" charset="0"/>
              </a:rPr>
              <a:t>(</a:t>
            </a:r>
            <a:r>
              <a:rPr lang="en-US" altLang="en-US" i="1">
                <a:latin typeface="Times New Roman" pitchFamily="18" charset="0"/>
                <a:cs typeface="Arial" charset="0"/>
              </a:rPr>
              <a:t>n</a:t>
            </a:r>
            <a:r>
              <a:rPr lang="en-US" altLang="en-US">
                <a:latin typeface="Times New Roman" pitchFamily="18" charset="0"/>
                <a:cs typeface="Arial" charset="0"/>
              </a:rPr>
              <a:t>)</a:t>
            </a:r>
            <a:r>
              <a:rPr lang="en-US" altLang="en-US">
                <a:latin typeface="Arial" charset="0"/>
                <a:cs typeface="Arial" charset="0"/>
              </a:rPr>
              <a:t>, this would be great!</a:t>
            </a:r>
          </a:p>
        </p:txBody>
      </p:sp>
    </p:spTree>
    <p:extLst>
      <p:ext uri="{BB962C8B-B14F-4D97-AF65-F5344CB8AC3E}">
        <p14:creationId xmlns:p14="http://schemas.microsoft.com/office/powerpoint/2010/main" val="814844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307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example, the previous heap may be represented as the following (non-unique!) complete tree:</a:t>
            </a:r>
          </a:p>
        </p:txBody>
      </p:sp>
      <p:pic>
        <p:nvPicPr>
          <p:cNvPr id="30724"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169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17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If we insert into a complete tree, we need only place the new node as a leaf node in the appropriate location and percolate up</a:t>
            </a:r>
          </a:p>
        </p:txBody>
      </p:sp>
      <p:pic>
        <p:nvPicPr>
          <p:cNvPr id="31748"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Oval 7"/>
          <p:cNvSpPr>
            <a:spLocks noChangeArrowheads="1"/>
          </p:cNvSpPr>
          <p:nvPr/>
        </p:nvSpPr>
        <p:spPr bwMode="auto">
          <a:xfrm>
            <a:off x="2644718" y="4722813"/>
            <a:ext cx="287337" cy="2889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885099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27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example, push 25:</a:t>
            </a:r>
          </a:p>
        </p:txBody>
      </p:sp>
      <p:pic>
        <p:nvPicPr>
          <p:cNvPr id="32772"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heap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3309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C:\Users\dwharder\Desktop\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379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to percolate 25 up into its appropriate location</a:t>
            </a:r>
          </a:p>
          <a:p>
            <a:pPr lvl="1"/>
            <a:r>
              <a:rPr lang="en-US" altLang="en-US">
                <a:latin typeface="Arial" charset="0"/>
                <a:cs typeface="Arial" charset="0"/>
              </a:rPr>
              <a:t>The resulting heap is still a complete tree</a:t>
            </a:r>
          </a:p>
        </p:txBody>
      </p:sp>
    </p:spTree>
    <p:extLst>
      <p:ext uri="{BB962C8B-B14F-4D97-AF65-F5344CB8AC3E}">
        <p14:creationId xmlns:p14="http://schemas.microsoft.com/office/powerpoint/2010/main" val="98431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latin typeface="Arial" charset="0"/>
                <a:cs typeface="Arial" charset="0"/>
              </a:rPr>
              <a:t>Definition</a:t>
            </a:r>
            <a:endParaRPr lang="en-US" altLang="en-US" sz="440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Queues</a:t>
            </a:r>
          </a:p>
          <a:p>
            <a:pPr lvl="1"/>
            <a:r>
              <a:rPr lang="en-US" altLang="en-US" dirty="0">
                <a:latin typeface="Arial" charset="0"/>
                <a:cs typeface="Arial" charset="0"/>
              </a:rPr>
              <a:t>The order may be summarized by </a:t>
            </a:r>
            <a:r>
              <a:rPr lang="en-US" altLang="en-US" i="1" dirty="0">
                <a:latin typeface="Arial" charset="0"/>
                <a:cs typeface="Arial" charset="0"/>
              </a:rPr>
              <a:t>first in, first out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Priority queues</a:t>
            </a:r>
          </a:p>
          <a:p>
            <a:pPr lvl="1"/>
            <a:r>
              <a:rPr lang="en-US" altLang="en-US" dirty="0">
                <a:latin typeface="Arial" charset="0"/>
                <a:cs typeface="Arial" charset="0"/>
              </a:rPr>
              <a:t>Each object is associated with a priority</a:t>
            </a:r>
          </a:p>
          <a:p>
            <a:pPr lvl="2"/>
            <a:r>
              <a:rPr lang="en-US" altLang="en-US" sz="1800" dirty="0">
                <a:latin typeface="Arial" charset="0"/>
                <a:cs typeface="Arial" charset="0"/>
              </a:rPr>
              <a:t>The value </a:t>
            </a:r>
            <a:r>
              <a:rPr lang="en-US" altLang="en-US" sz="1800" dirty="0">
                <a:latin typeface="Times New Roman" pitchFamily="18" charset="0"/>
                <a:cs typeface="Arial" charset="0"/>
              </a:rPr>
              <a:t>0</a:t>
            </a:r>
            <a:r>
              <a:rPr lang="en-US" altLang="en-US" sz="1800" dirty="0">
                <a:latin typeface="Arial" charset="0"/>
                <a:cs typeface="Arial" charset="0"/>
              </a:rPr>
              <a:t> has the </a:t>
            </a:r>
            <a:r>
              <a:rPr lang="en-US" altLang="en-US" sz="1800" i="1" dirty="0">
                <a:latin typeface="Arial" charset="0"/>
                <a:cs typeface="Arial" charset="0"/>
              </a:rPr>
              <a:t>highest</a:t>
            </a:r>
            <a:r>
              <a:rPr lang="en-US" altLang="en-US" sz="1800" dirty="0">
                <a:latin typeface="Arial" charset="0"/>
                <a:cs typeface="Arial" charset="0"/>
              </a:rPr>
              <a:t> priority, and</a:t>
            </a:r>
          </a:p>
          <a:p>
            <a:pPr lvl="2"/>
            <a:r>
              <a:rPr lang="en-US" altLang="en-US" sz="1800" dirty="0">
                <a:latin typeface="Arial" charset="0"/>
                <a:cs typeface="Arial" charset="0"/>
              </a:rPr>
              <a:t>The higher the number, the lower the priority</a:t>
            </a:r>
          </a:p>
          <a:p>
            <a:pPr lvl="1"/>
            <a:r>
              <a:rPr lang="en-US" altLang="en-US" dirty="0">
                <a:latin typeface="Arial" charset="0"/>
                <a:cs typeface="Arial" charset="0"/>
              </a:rPr>
              <a:t>We pop the object which has the highest priority</a:t>
            </a:r>
          </a:p>
          <a:p>
            <a:endParaRPr lang="en-US" altLang="en-US" dirty="0">
              <a:latin typeface="Arial" charset="0"/>
              <a:cs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CA" altLang="en-US">
                <a:latin typeface="Arial" charset="0"/>
                <a:cs typeface="Arial" charset="0"/>
              </a:rPr>
              <a:t>Complete Trees:  Pop</a:t>
            </a:r>
          </a:p>
        </p:txBody>
      </p:sp>
      <p:sp>
        <p:nvSpPr>
          <p:cNvPr id="34819" name="Content Placeholder 2"/>
          <p:cNvSpPr>
            <a:spLocks noGrp="1"/>
          </p:cNvSpPr>
          <p:nvPr>
            <p:ph idx="1"/>
          </p:nvPr>
        </p:nvSpPr>
        <p:spPr/>
        <p:txBody>
          <a:bodyPr/>
          <a:lstStyle/>
          <a:p>
            <a:pPr>
              <a:buFont typeface="Arial" charset="0"/>
              <a:buNone/>
            </a:pPr>
            <a:r>
              <a:rPr lang="en-CA" altLang="en-US">
                <a:latin typeface="Arial" charset="0"/>
                <a:cs typeface="Arial" charset="0"/>
              </a:rPr>
              <a:t>	Suppose we want to pop the top entry:  12</a:t>
            </a:r>
          </a:p>
        </p:txBody>
      </p:sp>
      <p:pic>
        <p:nvPicPr>
          <p:cNvPr id="34820" name="Picture 10" descr="C:\Users\dwharder\Desktop\x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469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58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Percolating up creates a hole leading to a non-complete tree</a:t>
            </a:r>
          </a:p>
        </p:txBody>
      </p:sp>
      <p:pic>
        <p:nvPicPr>
          <p:cNvPr id="35844" name="Picture 9" descr="C:\Users\dwharder\Desktop\a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38" y="2276475"/>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953921" y="5198824"/>
            <a:ext cx="1706557" cy="369332"/>
          </a:xfrm>
          <a:prstGeom prst="rect">
            <a:avLst/>
          </a:prstGeom>
          <a:noFill/>
        </p:spPr>
        <p:txBody>
          <a:bodyPr wrap="none" rtlCol="0">
            <a:spAutoFit/>
          </a:bodyPr>
          <a:lstStyle/>
          <a:p>
            <a:r>
              <a:rPr lang="en-US" altLang="zh-CN" i="1" dirty="0"/>
              <a:t>What’s wrong?</a:t>
            </a:r>
            <a:endParaRPr lang="zh-CN" altLang="en-US" i="1" dirty="0"/>
          </a:p>
        </p:txBody>
      </p:sp>
    </p:spTree>
    <p:extLst>
      <p:ext uri="{BB962C8B-B14F-4D97-AF65-F5344CB8AC3E}">
        <p14:creationId xmlns:p14="http://schemas.microsoft.com/office/powerpoint/2010/main" val="119912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6867" name="Content Placeholder 2"/>
          <p:cNvSpPr>
            <a:spLocks noGrp="1"/>
          </p:cNvSpPr>
          <p:nvPr>
            <p:ph idx="1"/>
          </p:nvPr>
        </p:nvSpPr>
        <p:spPr/>
        <p:txBody>
          <a:bodyPr/>
          <a:lstStyle/>
          <a:p>
            <a:pPr>
              <a:buFont typeface="Arial" charset="0"/>
              <a:buNone/>
            </a:pPr>
            <a:r>
              <a:rPr lang="en-CA" altLang="en-US" dirty="0">
                <a:latin typeface="Arial" charset="0"/>
                <a:cs typeface="Arial" charset="0"/>
              </a:rPr>
              <a:t>	Instead, copy the last entry in the heap to the root</a:t>
            </a:r>
          </a:p>
        </p:txBody>
      </p:sp>
      <p:pic>
        <p:nvPicPr>
          <p:cNvPr id="36868" name="Picture 7" descr="C:\Users\dwharder\Desktop\a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221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C:\Users\dwharder\Desktop\a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7892" name="Content Placeholder 2"/>
          <p:cNvSpPr>
            <a:spLocks noGrp="1"/>
          </p:cNvSpPr>
          <p:nvPr>
            <p:ph idx="1"/>
          </p:nvPr>
        </p:nvSpPr>
        <p:spPr/>
        <p:txBody>
          <a:bodyPr/>
          <a:lstStyle/>
          <a:p>
            <a:pPr>
              <a:buFont typeface="Arial" charset="0"/>
              <a:buNone/>
            </a:pPr>
            <a:r>
              <a:rPr lang="en-CA" altLang="en-US">
                <a:latin typeface="Arial" charset="0"/>
                <a:cs typeface="Arial" charset="0"/>
              </a:rPr>
              <a:t>	Now, percolate 36 down swapping it with the smallest of its children</a:t>
            </a:r>
          </a:p>
          <a:p>
            <a:pPr lvl="1"/>
            <a:r>
              <a:rPr lang="en-CA" altLang="en-US">
                <a:latin typeface="Arial" charset="0"/>
                <a:cs typeface="Arial" charset="0"/>
              </a:rPr>
              <a:t>We halt when both children are larger</a:t>
            </a:r>
          </a:p>
        </p:txBody>
      </p:sp>
    </p:spTree>
    <p:extLst>
      <p:ext uri="{BB962C8B-B14F-4D97-AF65-F5344CB8AC3E}">
        <p14:creationId xmlns:p14="http://schemas.microsoft.com/office/powerpoint/2010/main" val="3410462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89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resulting tree is now still a complete tree:</a:t>
            </a:r>
          </a:p>
        </p:txBody>
      </p:sp>
      <p:pic>
        <p:nvPicPr>
          <p:cNvPr id="38916" name="Picture 11" descr="C:\Users\dwharder\Desktop\a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462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9939" name="Content Placeholder 2"/>
          <p:cNvSpPr>
            <a:spLocks noGrp="1"/>
          </p:cNvSpPr>
          <p:nvPr>
            <p:ph idx="1"/>
          </p:nvPr>
        </p:nvSpPr>
        <p:spPr/>
        <p:txBody>
          <a:bodyPr/>
          <a:lstStyle/>
          <a:p>
            <a:pPr>
              <a:buFont typeface="Arial" charset="0"/>
              <a:buNone/>
            </a:pPr>
            <a:r>
              <a:rPr lang="en-CA" altLang="en-US">
                <a:latin typeface="Arial" charset="0"/>
                <a:cs typeface="Arial" charset="0"/>
              </a:rPr>
              <a:t>	Again, popping 15, copy up the last entry:  88</a:t>
            </a:r>
          </a:p>
        </p:txBody>
      </p:sp>
      <p:pic>
        <p:nvPicPr>
          <p:cNvPr id="39940" name="Picture 9" descr="C:\Users\dwharder\Desktop\a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925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0963" name="Content Placeholder 2"/>
          <p:cNvSpPr>
            <a:spLocks noGrp="1"/>
          </p:cNvSpPr>
          <p:nvPr>
            <p:ph idx="1"/>
          </p:nvPr>
        </p:nvSpPr>
        <p:spPr/>
        <p:txBody>
          <a:bodyPr/>
          <a:lstStyle/>
          <a:p>
            <a:pPr>
              <a:buFont typeface="Arial" charset="0"/>
              <a:buNone/>
            </a:pPr>
            <a:r>
              <a:rPr lang="en-CA" altLang="en-US">
                <a:latin typeface="Arial" charset="0"/>
                <a:cs typeface="Arial" charset="0"/>
              </a:rPr>
              <a:t>	This time, it gets percolated down to the point where it has no children</a:t>
            </a:r>
          </a:p>
        </p:txBody>
      </p:sp>
      <p:pic>
        <p:nvPicPr>
          <p:cNvPr id="40964" name="Picture 10" descr="C:\Users\dwharder\Desktop\a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237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popping 17, 53 is moved to the top</a:t>
            </a:r>
          </a:p>
        </p:txBody>
      </p:sp>
      <p:pic>
        <p:nvPicPr>
          <p:cNvPr id="41988" name="Picture 12" descr="C:\Users\dwharder\Desktop\a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272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30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percolated down, again to the deepest level</a:t>
            </a:r>
          </a:p>
        </p:txBody>
      </p:sp>
      <p:pic>
        <p:nvPicPr>
          <p:cNvPr id="43012" name="Picture 13" descr="C:\Users\dwharder\Desktop\a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974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Popping 19 copies up 39</a:t>
            </a:r>
          </a:p>
        </p:txBody>
      </p:sp>
      <p:pic>
        <p:nvPicPr>
          <p:cNvPr id="44036" name="Picture 14" descr="C:\Users\dwharder\Desktop\a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01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488" y="4508500"/>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8" descr="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8" y="2924175"/>
            <a:ext cx="489743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0" descr="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2488" y="1557338"/>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3"/>
          <p:cNvSpPr>
            <a:spLocks noGrp="1" noChangeArrowheads="1"/>
          </p:cNvSpPr>
          <p:nvPr>
            <p:ph type="body" idx="1"/>
          </p:nvPr>
        </p:nvSpPr>
        <p:spPr>
          <a:xfrm>
            <a:off x="457200" y="1600200"/>
            <a:ext cx="8686800" cy="4525963"/>
          </a:xfrm>
        </p:spPr>
        <p:txBody>
          <a:bodyPr/>
          <a:lstStyle/>
          <a:p>
            <a:pPr>
              <a:buFont typeface="Arial" charset="0"/>
              <a:buNone/>
            </a:pPr>
            <a:r>
              <a:rPr lang="en-US" altLang="en-US">
                <a:latin typeface="Arial" charset="0"/>
                <a:cs typeface="Arial" charset="0"/>
              </a:rPr>
              <a:t>	The top of a priority queue is the object with highest priority</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Popping from a priority queue removes the current highest priority object:</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Push places a new object into the appropriate place</a:t>
            </a:r>
          </a:p>
        </p:txBody>
      </p:sp>
      <p:sp>
        <p:nvSpPr>
          <p:cNvPr id="8198" name="Rectangle 2"/>
          <p:cNvSpPr>
            <a:spLocks noGrp="1" noChangeArrowheads="1"/>
          </p:cNvSpPr>
          <p:nvPr>
            <p:ph type="title"/>
          </p:nvPr>
        </p:nvSpPr>
        <p:spPr/>
        <p:txBody>
          <a:bodyPr/>
          <a:lstStyle/>
          <a:p>
            <a:r>
              <a:rPr lang="en-US" altLang="en-US">
                <a:latin typeface="Arial" charset="0"/>
                <a:cs typeface="Arial" charset="0"/>
              </a:rPr>
              <a:t>Operations</a:t>
            </a:r>
            <a:endParaRPr lang="en-US" altLang="en-US" sz="4400">
              <a:latin typeface="Arial" charset="0"/>
              <a:cs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5059" name="Content Placeholder 2"/>
          <p:cNvSpPr>
            <a:spLocks noGrp="1"/>
          </p:cNvSpPr>
          <p:nvPr>
            <p:ph idx="1"/>
          </p:nvPr>
        </p:nvSpPr>
        <p:spPr/>
        <p:txBody>
          <a:bodyPr/>
          <a:lstStyle/>
          <a:p>
            <a:pPr>
              <a:buFont typeface="Arial" charset="0"/>
              <a:buNone/>
            </a:pPr>
            <a:r>
              <a:rPr lang="en-CA" altLang="en-US">
                <a:latin typeface="Arial" charset="0"/>
                <a:cs typeface="Arial" charset="0"/>
              </a:rPr>
              <a:t>	Which is then percolated down to the second deepest level</a:t>
            </a:r>
          </a:p>
        </p:txBody>
      </p:sp>
      <p:pic>
        <p:nvPicPr>
          <p:cNvPr id="45060" name="Picture 6" descr="C:\Users\dwharder\Desktop\a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388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Complete Tree</a:t>
            </a:r>
            <a:endParaRPr lang="en-US" altLang="en-US" sz="4400">
              <a:latin typeface="Arial" charset="0"/>
              <a:cs typeface="Arial" charset="0"/>
            </a:endParaRPr>
          </a:p>
        </p:txBody>
      </p:sp>
      <p:sp>
        <p:nvSpPr>
          <p:cNvPr id="460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Therefore, we can maintain the complete-tree shape of a heap</a:t>
            </a:r>
          </a:p>
          <a:p>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dirty="0">
                <a:solidFill>
                  <a:srgbClr val="FF0000"/>
                </a:solidFill>
                <a:latin typeface="Arial" charset="0"/>
                <a:cs typeface="Arial" charset="0"/>
              </a:rPr>
              <a:t>We may store a complete tree using an array</a:t>
            </a:r>
            <a:r>
              <a:rPr lang="en-US" altLang="en-US" dirty="0">
                <a:latin typeface="Arial" charset="0"/>
                <a:cs typeface="Arial" charset="0"/>
              </a:rPr>
              <a:t>:</a:t>
            </a:r>
          </a:p>
          <a:p>
            <a:pPr lvl="1"/>
            <a:r>
              <a:rPr lang="en-US" altLang="en-US" dirty="0">
                <a:latin typeface="Arial" charset="0"/>
                <a:cs typeface="Arial" charset="0"/>
              </a:rPr>
              <a:t>The array is filled using breadth-first traversal on the tree</a:t>
            </a:r>
          </a:p>
        </p:txBody>
      </p:sp>
    </p:spTree>
    <p:extLst>
      <p:ext uri="{BB962C8B-B14F-4D97-AF65-F5344CB8AC3E}">
        <p14:creationId xmlns:p14="http://schemas.microsoft.com/office/powerpoint/2010/main" val="944085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heap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773238"/>
            <a:ext cx="4462462"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710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the heap</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Tx/>
              <a:buNone/>
            </a:pPr>
            <a:r>
              <a:rPr lang="en-US" altLang="en-US">
                <a:latin typeface="Arial" charset="0"/>
                <a:cs typeface="Arial" charset="0"/>
              </a:rPr>
              <a:t>	</a:t>
            </a:r>
          </a:p>
          <a:p>
            <a:pPr>
              <a:buFontTx/>
              <a:buNone/>
            </a:pPr>
            <a:r>
              <a:rPr lang="en-US" altLang="en-US">
                <a:latin typeface="Arial" charset="0"/>
                <a:cs typeface="Arial" charset="0"/>
              </a:rPr>
              <a:t>	</a:t>
            </a:r>
          </a:p>
          <a:p>
            <a:pPr>
              <a:buFontTx/>
              <a:buNone/>
            </a:pPr>
            <a:endParaRPr lang="en-US" altLang="en-US">
              <a:latin typeface="Arial" charset="0"/>
              <a:cs typeface="Arial" charset="0"/>
            </a:endParaRPr>
          </a:p>
          <a:p>
            <a:pPr>
              <a:buFontTx/>
              <a:buNone/>
            </a:pPr>
            <a:r>
              <a:rPr lang="en-US" altLang="en-US">
                <a:latin typeface="Arial" charset="0"/>
                <a:cs typeface="Arial" charset="0"/>
              </a:rPr>
              <a:t>	a breadth-first traversal yields:</a:t>
            </a:r>
          </a:p>
        </p:txBody>
      </p:sp>
      <p:pic>
        <p:nvPicPr>
          <p:cNvPr id="47109" name="Picture 45" descr="hash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868863"/>
            <a:ext cx="3527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5"/>
          <p:cNvSpPr>
            <a:spLocks noChangeArrowheads="1"/>
          </p:cNvSpPr>
          <p:nvPr/>
        </p:nvSpPr>
        <p:spPr bwMode="auto">
          <a:xfrm>
            <a:off x="2535768" y="4899415"/>
            <a:ext cx="201003" cy="213224"/>
          </a:xfrm>
          <a:prstGeom prst="rect">
            <a:avLst/>
          </a:prstGeom>
          <a:noFill/>
          <a:ln w="222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solidFill>
                <a:schemeClr val="tx1">
                  <a:lumMod val="75000"/>
                  <a:lumOff val="25000"/>
                </a:schemeClr>
              </a:solidFill>
            </a:endParaRPr>
          </a:p>
        </p:txBody>
      </p:sp>
    </p:spTree>
    <p:extLst>
      <p:ext uri="{BB962C8B-B14F-4D97-AF65-F5344CB8AC3E}">
        <p14:creationId xmlns:p14="http://schemas.microsoft.com/office/powerpoint/2010/main" val="2211661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81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at index 1 when filling the array.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Given the entry at index k, it follows that:</a:t>
            </a:r>
          </a:p>
          <a:p>
            <a:pPr lvl="1"/>
            <a:r>
              <a:rPr lang="en-US" altLang="en-US" dirty="0">
                <a:latin typeface="Arial" charset="0"/>
                <a:cs typeface="Arial" charset="0"/>
              </a:rPr>
              <a:t>The parent of node is a </a:t>
            </a:r>
            <a:r>
              <a:rPr lang="en-US" altLang="en-US" i="1" dirty="0">
                <a:latin typeface="Times New Roman" pitchFamily="18" charset="0"/>
                <a:cs typeface="Arial" charset="0"/>
              </a:rPr>
              <a:t>k</a:t>
            </a:r>
            <a:r>
              <a:rPr lang="en-US" altLang="en-US" dirty="0">
                <a:latin typeface="Times New Roman" pitchFamily="18" charset="0"/>
                <a:cs typeface="Arial" charset="0"/>
              </a:rPr>
              <a:t>/2		</a:t>
            </a:r>
            <a:r>
              <a:rPr lang="en-US" altLang="en-US" sz="1600" dirty="0">
                <a:latin typeface="Consolas" panose="020B0609020204030204" pitchFamily="49" charset="0"/>
                <a:cs typeface="Consolas" panose="020B0609020204030204" pitchFamily="49" charset="0"/>
              </a:rPr>
              <a:t>parent = k &gt;&gt; 1;</a:t>
            </a:r>
          </a:p>
          <a:p>
            <a:pPr lvl="1"/>
            <a:r>
              <a:rPr lang="en-US" altLang="en-US" dirty="0">
                <a:latin typeface="Arial" charset="0"/>
                <a:cs typeface="Arial" charset="0"/>
              </a:rPr>
              <a:t>the children are at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t> and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latin typeface="Times New Roman" pitchFamily="18" charset="0"/>
                <a:cs typeface="Arial" charset="0"/>
              </a:rPr>
              <a:t> + 1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k &lt;&lt; 1;</a:t>
            </a:r>
            <a:br>
              <a:rPr lang="en-US" altLang="en-US" sz="1600" dirty="0">
                <a:latin typeface="Consolas" panose="020B0609020204030204" pitchFamily="49" charset="0"/>
                <a:cs typeface="Consolas" panose="020B0609020204030204" pitchFamily="49" charset="0"/>
              </a:rPr>
            </a:br>
            <a:r>
              <a:rPr lang="en-US" altLang="en-US" sz="1600" dirty="0">
                <a:latin typeface="Consolas" panose="020B0609020204030204" pitchFamily="49" charset="0"/>
                <a:cs typeface="Consolas" panose="020B0609020204030204" pitchFamily="49" charset="0"/>
              </a:rPr>
              <a:t>					</a:t>
            </a:r>
            <a:r>
              <a:rPr lang="en-US" altLang="en-US" sz="1600" dirty="0" err="1">
                <a:latin typeface="Consolas" panose="020B0609020204030204" pitchFamily="49" charset="0"/>
                <a:cs typeface="Consolas" panose="020B0609020204030204" pitchFamily="49" charset="0"/>
              </a:rPr>
              <a:t>right_child</a:t>
            </a:r>
            <a:r>
              <a:rPr lang="en-US" altLang="en-US" sz="1600" dirty="0">
                <a:latin typeface="Consolas" panose="020B0609020204030204" pitchFamily="49" charset="0"/>
                <a:cs typeface="Consolas" panose="020B0609020204030204" pitchFamily="49" charset="0"/>
              </a:rPr>
              <a:t> =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1;</a:t>
            </a:r>
            <a:endParaRPr lang="en-US" altLang="en-US" sz="1600" dirty="0">
              <a:latin typeface="Times New Roman" pitchFamily="18" charset="0"/>
              <a:cs typeface="Arial" charset="0"/>
            </a:endParaRPr>
          </a:p>
          <a:p>
            <a:pPr>
              <a:buFont typeface="Arial" charset="0"/>
              <a:buNone/>
            </a:pPr>
            <a:endParaRPr lang="en-US" altLang="en-US" dirty="0">
              <a:latin typeface="Arial" charset="0"/>
              <a:cs typeface="Arial" charset="0"/>
            </a:endParaRPr>
          </a:p>
        </p:txBody>
      </p:sp>
      <p:pic>
        <p:nvPicPr>
          <p:cNvPr id="48132" name="Picture 4" descr="heap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04864"/>
            <a:ext cx="35242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ChangeArrowheads="1"/>
          </p:cNvSpPr>
          <p:nvPr/>
        </p:nvSpPr>
        <p:spPr bwMode="auto">
          <a:xfrm>
            <a:off x="2527300" y="2500139"/>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153266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4" name="Picture 42" descr="heap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9156" name="Rectangle 4"/>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15 are 17 and 32:</a:t>
            </a:r>
          </a:p>
        </p:txBody>
      </p:sp>
      <p:sp>
        <p:nvSpPr>
          <p:cNvPr id="49157" name="Rectangle 45"/>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1362522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6" descr="hash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01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17 are 25 and 19:</a:t>
            </a:r>
          </a:p>
        </p:txBody>
      </p:sp>
      <p:sp>
        <p:nvSpPr>
          <p:cNvPr id="7"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638229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32 are 41 and 36:</a:t>
            </a:r>
          </a:p>
        </p:txBody>
      </p:sp>
      <p:pic>
        <p:nvPicPr>
          <p:cNvPr id="51203" name="Picture 7" descr="heap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1205"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961505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25 are 33 and 55:</a:t>
            </a:r>
          </a:p>
        </p:txBody>
      </p:sp>
      <p:pic>
        <p:nvPicPr>
          <p:cNvPr id="52228" name="Picture 4" descr="heap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90154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32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the heap-as-array has </a:t>
            </a:r>
            <a:r>
              <a:rPr lang="en-US" altLang="en-US" b="1" dirty="0">
                <a:latin typeface="Consolas" pitchFamily="49" charset="0"/>
                <a:cs typeface="Consolas" pitchFamily="49" charset="0"/>
              </a:rPr>
              <a:t>count</a:t>
            </a:r>
            <a:r>
              <a:rPr lang="en-US" altLang="en-US" dirty="0">
                <a:latin typeface="Arial" charset="0"/>
                <a:cs typeface="Arial" charset="0"/>
              </a:rPr>
              <a:t> entries, then the next empty node in the corresponding complete tree is at location </a:t>
            </a:r>
            <a:r>
              <a:rPr lang="en-US" altLang="en-US" b="1" dirty="0" err="1">
                <a:latin typeface="Consolas" pitchFamily="49" charset="0"/>
                <a:cs typeface="Consolas" pitchFamily="49" charset="0"/>
              </a:rPr>
              <a:t>posn</a:t>
            </a:r>
            <a:r>
              <a:rPr lang="en-US" altLang="en-US" b="1" dirty="0">
                <a:latin typeface="Consolas" pitchFamily="49" charset="0"/>
                <a:cs typeface="Consolas" pitchFamily="49" charset="0"/>
              </a:rPr>
              <a:t> = count + 1</a:t>
            </a:r>
            <a:endParaRPr lang="en-US" altLang="en-US" dirty="0">
              <a:latin typeface="Consolas" pitchFamily="49" charset="0"/>
              <a:cs typeface="Consolas" pitchFamily="49"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compare the item at location </a:t>
            </a:r>
            <a:r>
              <a:rPr lang="en-US" altLang="en-US" b="1" dirty="0" err="1">
                <a:latin typeface="Consolas" pitchFamily="49" charset="0"/>
                <a:cs typeface="Consolas" pitchFamily="49" charset="0"/>
              </a:rPr>
              <a:t>posn</a:t>
            </a:r>
            <a:r>
              <a:rPr lang="en-US" altLang="en-US" dirty="0">
                <a:latin typeface="Arial" charset="0"/>
                <a:cs typeface="Arial" charset="0"/>
              </a:rPr>
              <a:t> with the item at </a:t>
            </a:r>
            <a:r>
              <a:rPr lang="en-US" altLang="en-US" b="1" dirty="0" err="1">
                <a:latin typeface="Consolas" pitchFamily="49" charset="0"/>
                <a:cs typeface="Consolas" pitchFamily="49" charset="0"/>
              </a:rPr>
              <a:t>posn</a:t>
            </a:r>
            <a:r>
              <a:rPr lang="en-US" altLang="en-US" b="1" dirty="0">
                <a:latin typeface="Consolas" pitchFamily="49" charset="0"/>
                <a:cs typeface="Consolas" pitchFamily="49" charset="0"/>
              </a:rPr>
              <a:t>/2</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they are out of order</a:t>
            </a:r>
          </a:p>
          <a:p>
            <a:pPr lvl="1"/>
            <a:r>
              <a:rPr lang="en-US" altLang="en-US" dirty="0">
                <a:latin typeface="Arial" charset="0"/>
                <a:cs typeface="Arial" charset="0"/>
              </a:rPr>
              <a:t>Swap them</a:t>
            </a:r>
          </a:p>
          <a:p>
            <a:pPr lvl="1"/>
            <a:r>
              <a:rPr lang="en-US" altLang="en-US" dirty="0">
                <a:latin typeface="Arial" charset="0"/>
                <a:cs typeface="Arial" charset="0"/>
              </a:rPr>
              <a:t>Set </a:t>
            </a:r>
            <a:r>
              <a:rPr lang="en-US" altLang="en-US" b="1" dirty="0" err="1">
                <a:latin typeface="Courier New" pitchFamily="49" charset="0"/>
                <a:cs typeface="Arial" charset="0"/>
              </a:rPr>
              <a:t>posn</a:t>
            </a:r>
            <a:r>
              <a:rPr lang="en-US" altLang="en-US" b="1" dirty="0">
                <a:latin typeface="Courier New" pitchFamily="49" charset="0"/>
                <a:cs typeface="Arial" charset="0"/>
              </a:rPr>
              <a:t> /= 2</a:t>
            </a:r>
            <a:r>
              <a:rPr lang="en-US" altLang="en-US" dirty="0">
                <a:latin typeface="Arial" charset="0"/>
                <a:cs typeface="Arial" charset="0"/>
              </a:rPr>
              <a:t> and repeat</a:t>
            </a:r>
          </a:p>
        </p:txBody>
      </p:sp>
    </p:spTree>
    <p:extLst>
      <p:ext uri="{BB962C8B-B14F-4D97-AF65-F5344CB8AC3E}">
        <p14:creationId xmlns:p14="http://schemas.microsoft.com/office/powerpoint/2010/main" val="3068814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the following heap, both as a tree and in its array representation</a:t>
            </a:r>
          </a:p>
        </p:txBody>
      </p:sp>
      <p:pic>
        <p:nvPicPr>
          <p:cNvPr id="54275" name="Picture 11" descr="heap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2"/>
          <p:cNvSpPr>
            <a:spLocks noGrp="1" noChangeArrowheads="1"/>
          </p:cNvSpPr>
          <p:nvPr>
            <p:ph type="title"/>
          </p:nvPr>
        </p:nvSpPr>
        <p:spPr/>
        <p:txBody>
          <a:bodyPr/>
          <a:lstStyle/>
          <a:p>
            <a:r>
              <a:rPr lang="en-US" altLang="en-US">
                <a:latin typeface="Arial" charset="0"/>
                <a:cs typeface="Arial" charset="0"/>
              </a:rPr>
              <a:t>Array Implementation</a:t>
            </a:r>
          </a:p>
        </p:txBody>
      </p:sp>
    </p:spTree>
    <p:extLst>
      <p:ext uri="{BB962C8B-B14F-4D97-AF65-F5344CB8AC3E}">
        <p14:creationId xmlns:p14="http://schemas.microsoft.com/office/powerpoint/2010/main" val="33588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Lexicographical Priority</a:t>
            </a:r>
          </a:p>
        </p:txBody>
      </p:sp>
      <p:sp>
        <p:nvSpPr>
          <p:cNvPr id="92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Priority may also depend on multiple variables:</a:t>
            </a:r>
          </a:p>
          <a:p>
            <a:pPr lvl="1"/>
            <a:r>
              <a:rPr lang="en-US" altLang="en-US" dirty="0">
                <a:latin typeface="Arial" charset="0"/>
                <a:cs typeface="Arial" charset="0"/>
              </a:rPr>
              <a:t>Two values specify a priority: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p>
          <a:p>
            <a:pPr lvl="1"/>
            <a:r>
              <a:rPr lang="en-US" altLang="en-US" dirty="0">
                <a:latin typeface="Arial" charset="0"/>
                <a:cs typeface="Arial" charset="0"/>
              </a:rPr>
              <a:t>A pair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r>
              <a:rPr lang="en-US" altLang="en-US" dirty="0">
                <a:latin typeface="Arial" charset="0"/>
                <a:cs typeface="Arial" charset="0"/>
              </a:rPr>
              <a:t> has higher priority than </a:t>
            </a:r>
            <a:r>
              <a:rPr lang="en-US" altLang="en-US" dirty="0">
                <a:latin typeface="Times New Roman" pitchFamily="18" charset="0"/>
                <a:cs typeface="Arial" charset="0"/>
              </a:rPr>
              <a:t>(</a:t>
            </a:r>
            <a:r>
              <a:rPr lang="en-US" altLang="en-US" i="1" dirty="0">
                <a:latin typeface="Times New Roman" pitchFamily="18" charset="0"/>
                <a:cs typeface="Arial" charset="0"/>
              </a:rPr>
              <a:t>c</a:t>
            </a:r>
            <a:r>
              <a:rPr lang="en-US" altLang="en-US" dirty="0">
                <a:latin typeface="Times New Roman" pitchFamily="18" charset="0"/>
                <a:cs typeface="Arial" charset="0"/>
              </a:rPr>
              <a:t>, </a:t>
            </a:r>
            <a:r>
              <a:rPr lang="en-US" altLang="en-US" i="1" dirty="0">
                <a:latin typeface="Times New Roman" pitchFamily="18" charset="0"/>
                <a:cs typeface="Arial" charset="0"/>
              </a:rPr>
              <a:t>d</a:t>
            </a:r>
            <a:r>
              <a:rPr lang="en-US" altLang="en-US" dirty="0">
                <a:latin typeface="Times New Roman" pitchFamily="18" charset="0"/>
                <a:cs typeface="Arial" charset="0"/>
              </a:rPr>
              <a:t>)</a:t>
            </a:r>
            <a:r>
              <a:rPr lang="en-US" altLang="en-US" dirty="0">
                <a:latin typeface="Arial" charset="0"/>
                <a:cs typeface="Arial" charset="0"/>
              </a:rPr>
              <a:t> if:</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&lt; </a:t>
            </a:r>
            <a:r>
              <a:rPr lang="en-US" altLang="en-US" i="1" dirty="0">
                <a:latin typeface="Times New Roman" pitchFamily="18" charset="0"/>
                <a:cs typeface="Arial" charset="0"/>
              </a:rPr>
              <a:t>c</a:t>
            </a:r>
            <a:r>
              <a:rPr lang="en-US" altLang="en-US" dirty="0">
                <a:latin typeface="Arial" charset="0"/>
                <a:cs typeface="Arial" charset="0"/>
              </a:rPr>
              <a:t>, or</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 </a:t>
            </a:r>
            <a:r>
              <a:rPr lang="en-US" altLang="en-US" i="1" dirty="0">
                <a:latin typeface="Times New Roman" pitchFamily="18" charset="0"/>
                <a:cs typeface="Arial" charset="0"/>
              </a:rPr>
              <a:t>c</a:t>
            </a:r>
            <a:r>
              <a:rPr lang="en-US" altLang="en-US" dirty="0">
                <a:latin typeface="Arial" charset="0"/>
                <a:cs typeface="Arial" charset="0"/>
              </a:rPr>
              <a:t> and </a:t>
            </a:r>
            <a:r>
              <a:rPr lang="en-US" altLang="en-US" i="1" dirty="0">
                <a:latin typeface="Times New Roman" pitchFamily="18" charset="0"/>
                <a:cs typeface="Arial" charset="0"/>
              </a:rPr>
              <a:t>b</a:t>
            </a:r>
            <a:r>
              <a:rPr lang="en-US" altLang="en-US" dirty="0">
                <a:latin typeface="Times New Roman" pitchFamily="18" charset="0"/>
                <a:cs typeface="Arial" charset="0"/>
              </a:rPr>
              <a:t> &lt; </a:t>
            </a:r>
            <a:r>
              <a:rPr lang="en-US" altLang="en-US" i="1" dirty="0">
                <a:latin typeface="Times New Roman" pitchFamily="18" charset="0"/>
                <a:cs typeface="Arial" charset="0"/>
              </a:rPr>
              <a:t>d</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a:t>
            </a:r>
          </a:p>
          <a:p>
            <a:pPr lvl="1"/>
            <a:r>
              <a:rPr lang="en-US" altLang="en-US" dirty="0">
                <a:latin typeface="Arial" charset="0"/>
                <a:cs typeface="Arial" charset="0"/>
              </a:rPr>
              <a:t>(5, 19), (13, 1), (13, 24), and (15, 0) all have </a:t>
            </a:r>
            <a:r>
              <a:rPr lang="en-US" altLang="en-US" i="1" dirty="0">
                <a:latin typeface="Arial" charset="0"/>
                <a:cs typeface="Arial" charset="0"/>
              </a:rPr>
              <a:t>higher</a:t>
            </a:r>
            <a:r>
              <a:rPr lang="en-US" altLang="en-US" dirty="0">
                <a:latin typeface="Arial" charset="0"/>
                <a:cs typeface="Arial" charset="0"/>
              </a:rPr>
              <a:t> priority than (15, 7)</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26 requires no changes</a:t>
            </a:r>
          </a:p>
        </p:txBody>
      </p:sp>
      <p:pic>
        <p:nvPicPr>
          <p:cNvPr id="55300" name="Picture 9" descr="heap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570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8 requires a few percolations:</a:t>
            </a:r>
          </a:p>
          <a:p>
            <a:pPr lvl="1"/>
            <a:r>
              <a:rPr lang="en-US" altLang="en-US">
                <a:latin typeface="Arial" charset="0"/>
                <a:cs typeface="Arial" charset="0"/>
              </a:rPr>
              <a:t>Swap 8 and 23</a:t>
            </a:r>
          </a:p>
        </p:txBody>
      </p:sp>
      <p:sp>
        <p:nvSpPr>
          <p:cNvPr id="56324" name="Picture 8" descr="heap72"/>
          <p:cNvSpPr>
            <a:spLocks noChangeAspect="1" noChangeArrowheads="1"/>
          </p:cNvSpPr>
          <p:nvPr/>
        </p:nvSpPr>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pic>
        <p:nvPicPr>
          <p:cNvPr id="2" name="Picture 1"/>
          <p:cNvPicPr>
            <a:picLocks noChangeAspect="1"/>
          </p:cNvPicPr>
          <p:nvPr/>
        </p:nvPicPr>
        <p:blipFill>
          <a:blip r:embed="rId3"/>
          <a:stretch>
            <a:fillRect/>
          </a:stretch>
        </p:blipFill>
        <p:spPr>
          <a:xfrm>
            <a:off x="2813660" y="2420888"/>
            <a:ext cx="3524250" cy="2009775"/>
          </a:xfrm>
          <a:prstGeom prst="rect">
            <a:avLst/>
          </a:prstGeom>
        </p:spPr>
      </p:pic>
      <p:cxnSp>
        <p:nvCxnSpPr>
          <p:cNvPr id="4" name="Straight Arrow Connector 3"/>
          <p:cNvCxnSpPr/>
          <p:nvPr/>
        </p:nvCxnSpPr>
        <p:spPr>
          <a:xfrm flipH="1" flipV="1">
            <a:off x="4984998" y="3382392"/>
            <a:ext cx="72777" cy="15138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Arc 5"/>
          <p:cNvSpPr/>
          <p:nvPr/>
        </p:nvSpPr>
        <p:spPr>
          <a:xfrm>
            <a:off x="4283968" y="4084712"/>
            <a:ext cx="1423206" cy="288032"/>
          </a:xfrm>
          <a:prstGeom prst="arc">
            <a:avLst>
              <a:gd name="adj1" fmla="val 10894800"/>
              <a:gd name="adj2" fmla="val 21486240"/>
            </a:avLst>
          </a:prstGeom>
          <a:ln w="127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839292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73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Swap 8 and 12</a:t>
            </a:r>
          </a:p>
        </p:txBody>
      </p:sp>
      <p:pic>
        <p:nvPicPr>
          <p:cNvPr id="57348" name="Picture 9" descr="heap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581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83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it is greater than its parent, so we are finished</a:t>
            </a:r>
          </a:p>
        </p:txBody>
      </p:sp>
      <p:pic>
        <p:nvPicPr>
          <p:cNvPr id="58372" name="Picture 9" descr="heap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43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 before, popping the top has us copy the last entry to the top</a:t>
            </a:r>
          </a:p>
        </p:txBody>
      </p:sp>
      <p:pic>
        <p:nvPicPr>
          <p:cNvPr id="59395" name="Picture 8" descr="x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Tree>
    <p:extLst>
      <p:ext uri="{BB962C8B-B14F-4D97-AF65-F5344CB8AC3E}">
        <p14:creationId xmlns:p14="http://schemas.microsoft.com/office/powerpoint/2010/main" val="3477852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0419" name="Rectangle 3"/>
          <p:cNvSpPr>
            <a:spLocks noGrp="1" noChangeArrowheads="1"/>
          </p:cNvSpPr>
          <p:nvPr>
            <p:ph type="body" idx="1"/>
          </p:nvPr>
        </p:nvSpPr>
        <p:spPr/>
        <p:txBody>
          <a:bodyPr/>
          <a:lstStyle/>
          <a:p>
            <a:pPr>
              <a:buNone/>
            </a:pPr>
            <a:r>
              <a:rPr lang="en-US" altLang="en-US" dirty="0">
                <a:latin typeface="Arial" charset="0"/>
                <a:cs typeface="Arial" charset="0"/>
              </a:rPr>
              <a:t>	As before, popping the top has us copy the last entry to the top</a:t>
            </a:r>
          </a:p>
        </p:txBody>
      </p:sp>
      <p:pic>
        <p:nvPicPr>
          <p:cNvPr id="60420" name="Picture 5" descr="x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24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14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percolate down</a:t>
            </a:r>
          </a:p>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23 and 6</a:t>
            </a:r>
          </a:p>
        </p:txBody>
      </p:sp>
      <p:pic>
        <p:nvPicPr>
          <p:cNvPr id="61444" name="Picture 4" descr="x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08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24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23 and 9</a:t>
            </a:r>
          </a:p>
        </p:txBody>
      </p:sp>
      <p:pic>
        <p:nvPicPr>
          <p:cNvPr id="62468" name="Picture 4" descr="x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63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3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Swap 23 and 10</a:t>
            </a:r>
          </a:p>
        </p:txBody>
      </p:sp>
      <p:pic>
        <p:nvPicPr>
          <p:cNvPr id="63492" name="Picture 9" descr="x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359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45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Node 8 are beyond the end of the array:</a:t>
            </a:r>
          </a:p>
          <a:p>
            <a:pPr lvl="1"/>
            <a:r>
              <a:rPr lang="en-US" altLang="en-US">
                <a:latin typeface="Arial" charset="0"/>
                <a:cs typeface="Arial" charset="0"/>
              </a:rPr>
              <a:t>Stop</a:t>
            </a:r>
          </a:p>
        </p:txBody>
      </p:sp>
      <p:pic>
        <p:nvPicPr>
          <p:cNvPr id="64516" name="Picture 4" descr="x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79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pic>
        <p:nvPicPr>
          <p:cNvPr id="2052" name="Picture 4" descr="http://younginc.site11.com/source/5895/images/fig548%5f01%5f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872" y="1772816"/>
            <a:ext cx="6876256" cy="37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57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55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binary min-heap</a:t>
            </a:r>
          </a:p>
        </p:txBody>
      </p:sp>
      <p:pic>
        <p:nvPicPr>
          <p:cNvPr id="65540" name="Picture 4" descr="x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700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656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again:</a:t>
            </a:r>
          </a:p>
          <a:p>
            <a:pPr lvl="1"/>
            <a:r>
              <a:rPr lang="en-US" altLang="en-US">
                <a:latin typeface="Arial" charset="0"/>
                <a:cs typeface="Arial" charset="0"/>
              </a:rPr>
              <a:t>Copy 26 to the root</a:t>
            </a:r>
          </a:p>
        </p:txBody>
      </p:sp>
      <p:pic>
        <p:nvPicPr>
          <p:cNvPr id="66564" name="Picture 5" descr="x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851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75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26 and 8</a:t>
            </a:r>
          </a:p>
        </p:txBody>
      </p:sp>
      <p:pic>
        <p:nvPicPr>
          <p:cNvPr id="67588" name="Picture 5" descr="x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330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86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3 with its children:  Nodes 6 and 7</a:t>
            </a:r>
          </a:p>
          <a:p>
            <a:pPr lvl="1"/>
            <a:r>
              <a:rPr lang="en-US" altLang="en-US">
                <a:latin typeface="Arial" charset="0"/>
                <a:cs typeface="Arial" charset="0"/>
              </a:rPr>
              <a:t>Swap 26 and 12</a:t>
            </a:r>
          </a:p>
        </p:txBody>
      </p:sp>
      <p:pic>
        <p:nvPicPr>
          <p:cNvPr id="68612" name="Picture 6" descr="x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7626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96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children of Node 6, Nodes 12 and 13 are unoccupied</a:t>
            </a:r>
          </a:p>
          <a:p>
            <a:pPr lvl="1"/>
            <a:r>
              <a:rPr lang="en-US" altLang="en-US" dirty="0">
                <a:latin typeface="Arial" charset="0"/>
                <a:cs typeface="Arial" charset="0"/>
              </a:rPr>
              <a:t>Currently, </a:t>
            </a:r>
            <a:r>
              <a:rPr lang="en-US" altLang="en-US" dirty="0">
                <a:latin typeface="Consolas" pitchFamily="49" charset="0"/>
                <a:cs typeface="Arial" charset="0"/>
              </a:rPr>
              <a:t>count == 11</a:t>
            </a:r>
          </a:p>
        </p:txBody>
      </p:sp>
      <p:pic>
        <p:nvPicPr>
          <p:cNvPr id="69636" name="Picture 4" descr="x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843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06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min-heap</a:t>
            </a:r>
          </a:p>
        </p:txBody>
      </p:sp>
      <p:pic>
        <p:nvPicPr>
          <p:cNvPr id="70660" name="Picture 4" descr="x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643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16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 third time:</a:t>
            </a:r>
          </a:p>
          <a:p>
            <a:pPr lvl="1"/>
            <a:r>
              <a:rPr lang="en-US" altLang="en-US">
                <a:latin typeface="Arial" charset="0"/>
                <a:cs typeface="Arial" charset="0"/>
              </a:rPr>
              <a:t>Copy 15 to the root</a:t>
            </a:r>
          </a:p>
        </p:txBody>
      </p:sp>
      <p:pic>
        <p:nvPicPr>
          <p:cNvPr id="71684" name="Picture 6" descr="x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047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27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15 and 9</a:t>
            </a:r>
          </a:p>
        </p:txBody>
      </p:sp>
      <p:pic>
        <p:nvPicPr>
          <p:cNvPr id="72708" name="Picture 6" descr="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682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37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15 and 10</a:t>
            </a:r>
          </a:p>
        </p:txBody>
      </p:sp>
      <p:pic>
        <p:nvPicPr>
          <p:cNvPr id="73732" name="Picture 4" descr="x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549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47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15 &lt; 23 and 15 &lt; 25 so stop</a:t>
            </a:r>
          </a:p>
        </p:txBody>
      </p:sp>
      <p:pic>
        <p:nvPicPr>
          <p:cNvPr id="74756" name="Picture 5" descr="x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7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Application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Process priority in operation systems</a:t>
            </a:r>
          </a:p>
          <a:p>
            <a:pPr lvl="1"/>
            <a:r>
              <a:rPr lang="en-US" altLang="en-US" dirty="0">
                <a:latin typeface="Arial" charset="0"/>
                <a:cs typeface="Arial" charset="0"/>
              </a:rPr>
              <a:t>In Unix, you may set the priority of a process, e.g.,</a:t>
            </a:r>
          </a:p>
          <a:p>
            <a:pPr lvl="1">
              <a:buFontTx/>
              <a:buNone/>
            </a:pPr>
            <a:r>
              <a:rPr lang="en-US" altLang="en-US" dirty="0">
                <a:latin typeface="Consolas" pitchFamily="49" charset="0"/>
                <a:cs typeface="Arial" charset="0"/>
              </a:rPr>
              <a:t>      % </a:t>
            </a:r>
            <a:r>
              <a:rPr lang="en-US" altLang="en-US" dirty="0">
                <a:solidFill>
                  <a:srgbClr val="FF0000"/>
                </a:solidFill>
                <a:latin typeface="Consolas" pitchFamily="49" charset="0"/>
                <a:cs typeface="Arial" charset="0"/>
              </a:rPr>
              <a:t>nice +15</a:t>
            </a:r>
            <a:r>
              <a:rPr lang="en-US" altLang="en-US" dirty="0">
                <a:latin typeface="Consolas" pitchFamily="49" charset="0"/>
                <a:cs typeface="Arial" charset="0"/>
              </a:rPr>
              <a:t> ./</a:t>
            </a:r>
            <a:r>
              <a:rPr lang="en-US" altLang="en-US" dirty="0" err="1">
                <a:latin typeface="Consolas" pitchFamily="49" charset="0"/>
                <a:cs typeface="Arial" charset="0"/>
              </a:rPr>
              <a:t>a.out</a:t>
            </a:r>
            <a:endParaRPr lang="en-US" altLang="en-US" dirty="0">
              <a:latin typeface="Consolas" pitchFamily="49" charset="0"/>
              <a:cs typeface="Arial" charset="0"/>
            </a:endParaRPr>
          </a:p>
          <a:p>
            <a:pPr lvl="1">
              <a:buFontTx/>
              <a:buNone/>
            </a:pPr>
            <a:r>
              <a:rPr lang="en-US" altLang="en-US" dirty="0">
                <a:latin typeface="Arial" charset="0"/>
                <a:cs typeface="Arial" charset="0"/>
              </a:rPr>
              <a:t>	reduces the priority of the execution of the routine </a:t>
            </a:r>
            <a:r>
              <a:rPr lang="en-US" altLang="en-US" dirty="0" err="1">
                <a:latin typeface="Consolas" pitchFamily="49" charset="0"/>
                <a:cs typeface="Arial" charset="0"/>
              </a:rPr>
              <a:t>a.out</a:t>
            </a:r>
            <a:r>
              <a:rPr lang="en-US" altLang="en-US" b="1" dirty="0">
                <a:latin typeface="Consolas" pitchFamily="49" charset="0"/>
                <a:cs typeface="Arial" charset="0"/>
              </a:rPr>
              <a:t> </a:t>
            </a:r>
            <a:r>
              <a:rPr lang="en-US" altLang="en-US" dirty="0">
                <a:latin typeface="Arial" charset="0"/>
                <a:cs typeface="Arial" charset="0"/>
              </a:rPr>
              <a:t>by 15</a:t>
            </a:r>
          </a:p>
          <a:p>
            <a:pPr>
              <a:buFontTx/>
              <a:buNone/>
            </a:pPr>
            <a:endParaRPr lang="en-US" altLang="en-US" dirty="0">
              <a:latin typeface="Arial" charset="0"/>
              <a:cs typeface="Arial" charset="0"/>
            </a:endParaRPr>
          </a:p>
          <a:p>
            <a:pPr>
              <a:buFontTx/>
              <a:buNone/>
            </a:pPr>
            <a:endParaRPr lang="en-US" altLang="en-US" dirty="0">
              <a:latin typeface="Arial" charset="0"/>
              <a:cs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57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properly formed binary min-heap</a:t>
            </a:r>
          </a:p>
        </p:txBody>
      </p:sp>
      <p:pic>
        <p:nvPicPr>
          <p:cNvPr id="75780" name="Picture 7" descr="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404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68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After all our modifications, the final heap is</a:t>
            </a:r>
          </a:p>
        </p:txBody>
      </p:sp>
      <p:pic>
        <p:nvPicPr>
          <p:cNvPr id="76804" name="Picture 4" descr="heap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heap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4067175" y="3213100"/>
            <a:ext cx="10096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109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7827" name="Rectangle 3"/>
          <p:cNvSpPr>
            <a:spLocks noGrp="1" noChangeArrowheads="1"/>
          </p:cNvSpPr>
          <p:nvPr>
            <p:ph type="body" idx="1"/>
          </p:nvPr>
        </p:nvSpPr>
        <p:spPr/>
        <p:txBody>
          <a:bodyPr>
            <a:normAutofit/>
          </a:bodyPr>
          <a:lstStyle/>
          <a:p>
            <a:pPr>
              <a:buFont typeface="Arial" charset="0"/>
              <a:buNone/>
            </a:pPr>
            <a:r>
              <a:rPr lang="en-US" altLang="en-US" dirty="0">
                <a:latin typeface="Arial" charset="0"/>
                <a:cs typeface="Arial" charset="0"/>
              </a:rPr>
              <a:t>	Accessing the top object is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Popping the top object is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We copy something that is already in the lowest depth—it will likely be moved back to the lowest depth</a:t>
            </a:r>
            <a:endParaRPr lang="en-US" altLang="en-US" dirty="0">
              <a:latin typeface="Times New Roman" pitchFamily="18" charset="0"/>
              <a:cs typeface="Arial" charset="0"/>
            </a:endParaRPr>
          </a:p>
          <a:p>
            <a:endParaRPr lang="en-US" altLang="en-US" dirty="0">
              <a:latin typeface="Arial" charset="0"/>
              <a:cs typeface="Arial" charset="0"/>
            </a:endParaRPr>
          </a:p>
          <a:p>
            <a:pPr>
              <a:buNone/>
            </a:pPr>
            <a:r>
              <a:rPr lang="en-US" altLang="en-US" dirty="0">
                <a:latin typeface="Arial" charset="0"/>
                <a:cs typeface="Arial" charset="0"/>
              </a:rPr>
              <a:t>	Pushing an object is also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we insert an object less than the root, it will be moved up to the top</a:t>
            </a:r>
            <a:endParaRPr lang="en-US" altLang="en-US" dirty="0">
              <a:solidFill>
                <a:prstClr val="black"/>
              </a:solidFill>
              <a:latin typeface="Times New Roman" pitchFamily="18"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a:solidFill>
                  <a:srgbClr val="FF0000"/>
                </a:solidFill>
                <a:latin typeface="Arial" charset="0"/>
                <a:cs typeface="Arial" charset="0"/>
              </a:rPr>
              <a:t>Space complexity </a:t>
            </a:r>
            <a:r>
              <a:rPr lang="en-US" altLang="en-US" b="1" dirty="0">
                <a:solidFill>
                  <a:srgbClr val="FF0000"/>
                </a:solidFill>
                <a:latin typeface="Times New Roman" pitchFamily="18" charset="0"/>
                <a:cs typeface="Arial" charset="0"/>
              </a:rPr>
              <a:t>O</a:t>
            </a:r>
            <a:r>
              <a:rPr lang="en-US" altLang="en-US" dirty="0">
                <a:solidFill>
                  <a:srgbClr val="FF0000"/>
                </a:solidFill>
                <a:latin typeface="Times New Roman" pitchFamily="18" charset="0"/>
                <a:cs typeface="Arial" charset="0"/>
              </a:rPr>
              <a:t>(</a:t>
            </a:r>
            <a:r>
              <a:rPr lang="en-US" altLang="en-US" i="1" dirty="0">
                <a:solidFill>
                  <a:srgbClr val="FF0000"/>
                </a:solidFill>
                <a:latin typeface="Times New Roman" pitchFamily="18" charset="0"/>
                <a:cs typeface="Arial" charset="0"/>
              </a:rPr>
              <a:t>n</a:t>
            </a:r>
            <a:r>
              <a:rPr lang="en-US" altLang="en-US" dirty="0">
                <a:solidFill>
                  <a:srgbClr val="FF0000"/>
                </a:solidFill>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i="1" dirty="0">
                <a:latin typeface="Arial" charset="0"/>
                <a:cs typeface="Arial" charset="0"/>
              </a:rPr>
              <a:t>So binary heap is a better implementation of priority queue</a:t>
            </a:r>
          </a:p>
        </p:txBody>
      </p:sp>
    </p:spTree>
    <p:extLst>
      <p:ext uri="{BB962C8B-B14F-4D97-AF65-F5344CB8AC3E}">
        <p14:creationId xmlns:p14="http://schemas.microsoft.com/office/powerpoint/2010/main" val="41248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8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82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8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88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are inserting an object less than the root (at the front),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we insert at the back (greater than any object)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How about an arbitrary insertion?</a:t>
            </a:r>
          </a:p>
          <a:p>
            <a:pPr lvl="1"/>
            <a:r>
              <a:rPr lang="en-US" altLang="en-US" dirty="0">
                <a:latin typeface="Arial" charset="0"/>
                <a:cs typeface="Arial" charset="0"/>
              </a:rPr>
              <a:t>It will be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Could the average be less?</a:t>
            </a:r>
          </a:p>
        </p:txBody>
      </p:sp>
    </p:spTree>
    <p:extLst>
      <p:ext uri="{BB962C8B-B14F-4D97-AF65-F5344CB8AC3E}">
        <p14:creationId xmlns:p14="http://schemas.microsoft.com/office/powerpoint/2010/main" val="30768540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98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With each percolation, it will move an object past half of the remaining entries in the tree</a:t>
            </a:r>
          </a:p>
          <a:p>
            <a:pPr lvl="1"/>
            <a:r>
              <a:rPr lang="en-US" altLang="en-US">
                <a:latin typeface="Arial" charset="0"/>
                <a:cs typeface="Arial" charset="0"/>
              </a:rPr>
              <a:t>Therefore after one percolation, it will probably be past half of the entries, and therefore </a:t>
            </a:r>
            <a:r>
              <a:rPr lang="en-US" altLang="en-US" i="1">
                <a:latin typeface="Arial" charset="0"/>
                <a:cs typeface="Arial" charset="0"/>
              </a:rPr>
              <a:t>on average </a:t>
            </a:r>
            <a:r>
              <a:rPr lang="en-US" altLang="en-US">
                <a:latin typeface="Arial" charset="0"/>
                <a:cs typeface="Arial" charset="0"/>
              </a:rPr>
              <a:t>will require no more percolations</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Therefore, we have an average run time of </a:t>
            </a:r>
            <a:r>
              <a:rPr lang="en-US" altLang="en-US" b="1">
                <a:latin typeface="Symbol" pitchFamily="18" charset="2"/>
                <a:cs typeface="Arial" charset="0"/>
              </a:rPr>
              <a:t>Q</a:t>
            </a:r>
            <a:r>
              <a:rPr lang="en-US" altLang="en-US">
                <a:latin typeface="Times New Roman" pitchFamily="18" charset="0"/>
                <a:cs typeface="Arial" charset="0"/>
              </a:rPr>
              <a:t>(1)</a:t>
            </a:r>
          </a:p>
        </p:txBody>
      </p:sp>
      <p:graphicFrame>
        <p:nvGraphicFramePr>
          <p:cNvPr id="79876" name="Object 2"/>
          <p:cNvGraphicFramePr>
            <a:graphicFrameLocks noChangeAspect="1"/>
          </p:cNvGraphicFramePr>
          <p:nvPr/>
        </p:nvGraphicFramePr>
        <p:xfrm>
          <a:off x="2960688" y="2997200"/>
          <a:ext cx="3438525" cy="1463675"/>
        </p:xfrm>
        <a:graphic>
          <a:graphicData uri="http://schemas.openxmlformats.org/presentationml/2006/ole">
            <mc:AlternateContent xmlns:mc="http://schemas.openxmlformats.org/markup-compatibility/2006">
              <mc:Choice xmlns:v="urn:schemas-microsoft-com:vml" Requires="v">
                <p:oleObj spid="_x0000_s1086" name="Equation" r:id="rId4" imgW="1968500" imgH="838200" progId="Equation.DSMT4">
                  <p:embed/>
                </p:oleObj>
              </mc:Choice>
              <mc:Fallback>
                <p:oleObj name="Equation" r:id="rId4" imgW="19685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688" y="2997200"/>
                        <a:ext cx="3438525"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020882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089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An arbitrary removal requires that all entries in the heap be checked: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removal of the largest object in the heap still requires all leaf nodes to be checked – there are approximately </a:t>
            </a:r>
            <a:r>
              <a:rPr lang="en-US" altLang="en-US" i="1" dirty="0">
                <a:latin typeface="Times New Roman" pitchFamily="18" charset="0"/>
                <a:cs typeface="Arial" charset="0"/>
              </a:rPr>
              <a:t>n</a:t>
            </a:r>
            <a:r>
              <a:rPr lang="en-US" altLang="en-US" dirty="0">
                <a:latin typeface="Times New Roman" pitchFamily="18" charset="0"/>
                <a:cs typeface="Arial" charset="0"/>
              </a:rPr>
              <a:t>/2</a:t>
            </a:r>
            <a:r>
              <a:rPr lang="en-US" altLang="en-US" dirty="0">
                <a:latin typeface="Arial" charset="0"/>
                <a:cs typeface="Arial" charset="0"/>
              </a:rPr>
              <a:t> leaf nodes: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p:txBody>
      </p:sp>
      <p:pic>
        <p:nvPicPr>
          <p:cNvPr id="80900" name="Picture 4" descr="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357563"/>
            <a:ext cx="43926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315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19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Thus, our grid of run times is given by:</a:t>
            </a:r>
          </a:p>
          <a:p>
            <a:endParaRPr lang="en-US" altLang="en-US">
              <a:latin typeface="Arial" charset="0"/>
              <a:cs typeface="Arial" charset="0"/>
            </a:endParaRPr>
          </a:p>
          <a:p>
            <a:endParaRPr lang="en-US" altLang="en-US">
              <a:latin typeface="Arial" charset="0"/>
              <a:cs typeface="Arial" charset="0"/>
            </a:endParaRPr>
          </a:p>
        </p:txBody>
      </p:sp>
      <p:pic>
        <p:nvPicPr>
          <p:cNvPr id="81924" name="Picture 5" descr="heap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708275"/>
            <a:ext cx="4176712"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074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29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Some observations:</a:t>
            </a:r>
          </a:p>
          <a:p>
            <a:pPr lvl="1"/>
            <a:r>
              <a:rPr lang="en-US" altLang="en-US">
                <a:latin typeface="Arial" charset="0"/>
                <a:cs typeface="Arial" charset="0"/>
              </a:rPr>
              <a:t>Continuously inserting at the front of the heap (</a:t>
            </a:r>
            <a:r>
              <a:rPr lang="en-US" altLang="en-US" i="1">
                <a:latin typeface="Arial" charset="0"/>
                <a:cs typeface="Arial" charset="0"/>
              </a:rPr>
              <a:t>i</a:t>
            </a:r>
            <a:r>
              <a:rPr lang="en-US" altLang="en-US">
                <a:latin typeface="Arial" charset="0"/>
                <a:cs typeface="Arial" charset="0"/>
              </a:rPr>
              <a:t>.</a:t>
            </a:r>
            <a:r>
              <a:rPr lang="en-US" altLang="en-US" i="1">
                <a:latin typeface="Arial" charset="0"/>
                <a:cs typeface="Arial" charset="0"/>
              </a:rPr>
              <a:t>e</a:t>
            </a:r>
            <a:r>
              <a:rPr lang="en-US" altLang="en-US">
                <a:latin typeface="Arial" charset="0"/>
                <a:cs typeface="Arial" charset="0"/>
              </a:rPr>
              <a:t>., the new object being pushed is less than everything in the heap) causes the run-time to drop to </a:t>
            </a:r>
            <a:r>
              <a:rPr lang="en-US" altLang="en-US" b="1">
                <a:latin typeface="Times New Roman" pitchFamily="18" charset="0"/>
                <a:cs typeface="Arial" charset="0"/>
              </a:rPr>
              <a:t>O</a:t>
            </a:r>
            <a:r>
              <a:rPr lang="en-US" altLang="en-US">
                <a:latin typeface="Times New Roman" pitchFamily="18" charset="0"/>
                <a:cs typeface="Arial" charset="0"/>
              </a:rPr>
              <a:t>(ln(</a:t>
            </a:r>
            <a:r>
              <a:rPr lang="en-US" altLang="en-US" i="1">
                <a:latin typeface="Times New Roman" pitchFamily="18" charset="0"/>
                <a:cs typeface="Arial" charset="0"/>
              </a:rPr>
              <a:t>n</a:t>
            </a:r>
            <a:r>
              <a:rPr lang="en-US" altLang="en-US">
                <a:latin typeface="Times New Roman" pitchFamily="18" charset="0"/>
                <a:cs typeface="Arial" charset="0"/>
              </a:rPr>
              <a:t>))</a:t>
            </a:r>
          </a:p>
          <a:p>
            <a:pPr lvl="1"/>
            <a:r>
              <a:rPr lang="en-US" altLang="en-US">
                <a:latin typeface="Arial" charset="0"/>
                <a:cs typeface="Arial" charset="0"/>
              </a:rPr>
              <a:t>If the objects are coming in order of priority, use a regular queue with swapping</a:t>
            </a:r>
          </a:p>
          <a:p>
            <a:pPr lvl="1"/>
            <a:r>
              <a:rPr lang="en-US" altLang="en-US">
                <a:latin typeface="Arial" charset="0"/>
                <a:cs typeface="Arial" charset="0"/>
              </a:rPr>
              <a:t>Merging two binary heaps of size </a:t>
            </a:r>
            <a:r>
              <a:rPr lang="en-US" altLang="en-US" i="1">
                <a:latin typeface="Times New Roman" pitchFamily="18" charset="0"/>
                <a:cs typeface="Arial" charset="0"/>
              </a:rPr>
              <a:t>n</a:t>
            </a:r>
            <a:r>
              <a:rPr lang="en-US" altLang="en-US">
                <a:latin typeface="Arial" charset="0"/>
                <a:cs typeface="Arial" charset="0"/>
              </a:rPr>
              <a:t> is a </a:t>
            </a:r>
            <a:r>
              <a:rPr lang="en-US" altLang="en-US" b="1">
                <a:latin typeface="Symbol" pitchFamily="18" charset="2"/>
                <a:cs typeface="Arial" charset="0"/>
              </a:rPr>
              <a:t>Q</a:t>
            </a:r>
            <a:r>
              <a:rPr lang="en-US" altLang="en-US">
                <a:latin typeface="Times New Roman" pitchFamily="18" charset="0"/>
                <a:cs typeface="Arial" charset="0"/>
              </a:rPr>
              <a:t>(</a:t>
            </a:r>
            <a:r>
              <a:rPr lang="en-US" altLang="en-US" i="1">
                <a:latin typeface="Times New Roman" pitchFamily="18" charset="0"/>
                <a:cs typeface="Arial" charset="0"/>
              </a:rPr>
              <a:t>n</a:t>
            </a:r>
            <a:r>
              <a:rPr lang="en-US" altLang="en-US">
                <a:latin typeface="Times New Roman" pitchFamily="18" charset="0"/>
                <a:cs typeface="Arial" charset="0"/>
              </a:rPr>
              <a:t>)</a:t>
            </a:r>
            <a:r>
              <a:rPr lang="en-US" altLang="en-US">
                <a:latin typeface="Arial" charset="0"/>
                <a:cs typeface="Arial" charset="0"/>
              </a:rPr>
              <a:t> operation</a:t>
            </a:r>
          </a:p>
        </p:txBody>
      </p:sp>
    </p:spTree>
    <p:extLst>
      <p:ext uri="{BB962C8B-B14F-4D97-AF65-F5344CB8AC3E}">
        <p14:creationId xmlns:p14="http://schemas.microsoft.com/office/powerpoint/2010/main" val="749679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39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Other heaps have better run-time characteristics</a:t>
            </a:r>
          </a:p>
          <a:p>
            <a:pPr lvl="1"/>
            <a:r>
              <a:rPr lang="en-US" altLang="en-US" dirty="0">
                <a:latin typeface="Arial" charset="0"/>
                <a:cs typeface="Arial" charset="0"/>
              </a:rPr>
              <a:t>Leftist, skew, binomial and Fibonacci heaps all use a node-based implementation requiring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additional memory</a:t>
            </a:r>
            <a:endParaRPr lang="en-US" altLang="en-US" dirty="0">
              <a:latin typeface="Times New Roman" pitchFamily="18" charset="0"/>
              <a:cs typeface="Arial" charset="0"/>
            </a:endParaRPr>
          </a:p>
          <a:p>
            <a:pPr lvl="1"/>
            <a:r>
              <a:rPr lang="en-US" altLang="en-US" dirty="0">
                <a:latin typeface="Arial" charset="0"/>
                <a:cs typeface="Arial" charset="0"/>
              </a:rPr>
              <a:t>For Fibonacci heaps, the run-time of all operations (including merging two Fibonacci heaps) except pop are </a:t>
            </a:r>
            <a:r>
              <a:rPr lang="en-US" altLang="en-US" b="1" dirty="0">
                <a:latin typeface="Symbol" pitchFamily="18" charset="2"/>
                <a:cs typeface="Arial" charset="0"/>
              </a:rPr>
              <a:t>Q</a:t>
            </a:r>
            <a:r>
              <a:rPr lang="en-US" altLang="en-US" dirty="0">
                <a:latin typeface="Times New Roman" pitchFamily="18" charset="0"/>
                <a:cs typeface="Arial" charset="0"/>
              </a:rPr>
              <a:t>(1)</a:t>
            </a:r>
            <a:endParaRPr lang="en-US" altLang="en-US" dirty="0">
              <a:latin typeface="Arial" charset="0"/>
              <a:cs typeface="Arial" charset="0"/>
            </a:endParaRPr>
          </a:p>
        </p:txBody>
      </p:sp>
    </p:spTree>
    <p:extLst>
      <p:ext uri="{BB962C8B-B14F-4D97-AF65-F5344CB8AC3E}">
        <p14:creationId xmlns:p14="http://schemas.microsoft.com/office/powerpoint/2010/main" val="30761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dirty="0">
                <a:ea typeface="宋体" panose="02010600030101010101" pitchFamily="2" charset="-122"/>
              </a:rPr>
              <a:t>Build Heap</a:t>
            </a:r>
          </a:p>
        </p:txBody>
      </p:sp>
      <p:sp>
        <p:nvSpPr>
          <p:cNvPr id="568323" name="Rectangle 3"/>
          <p:cNvSpPr>
            <a:spLocks noGrp="1" noChangeArrowheads="1"/>
          </p:cNvSpPr>
          <p:nvPr>
            <p:ph type="body" idx="1"/>
          </p:nvPr>
        </p:nvSpPr>
        <p:spPr/>
        <p:txBody>
          <a:bodyPr/>
          <a:lstStyle/>
          <a:p>
            <a:r>
              <a:rPr lang="en-US" altLang="zh-CN" dirty="0">
                <a:ea typeface="宋体" panose="02010600030101010101" pitchFamily="2" charset="-122"/>
              </a:rPr>
              <a:t>Task: Given a set of </a:t>
            </a:r>
            <a:r>
              <a:rPr lang="en-US" altLang="zh-CN" i="1" dirty="0">
                <a:ea typeface="宋体" panose="02010600030101010101" pitchFamily="2" charset="-122"/>
              </a:rPr>
              <a:t>n</a:t>
            </a:r>
            <a:r>
              <a:rPr lang="en-US" altLang="zh-CN" dirty="0">
                <a:ea typeface="宋体" panose="02010600030101010101" pitchFamily="2" charset="-122"/>
              </a:rPr>
              <a:t> keys, build a heap all at once</a:t>
            </a:r>
          </a:p>
          <a:p>
            <a:endParaRPr lang="en-US" altLang="zh-CN" dirty="0">
              <a:ea typeface="宋体" panose="02010600030101010101" pitchFamily="2" charset="-122"/>
            </a:endParaRPr>
          </a:p>
          <a:p>
            <a:r>
              <a:rPr lang="en-US" altLang="zh-CN" dirty="0">
                <a:ea typeface="宋体" panose="02010600030101010101" pitchFamily="2" charset="-122"/>
              </a:rPr>
              <a:t>Approach 1</a:t>
            </a:r>
          </a:p>
          <a:p>
            <a:pPr lvl="1"/>
            <a:r>
              <a:rPr lang="en-US" altLang="zh-CN" dirty="0">
                <a:ea typeface="宋体" panose="02010600030101010101" pitchFamily="2" charset="-122"/>
              </a:rPr>
              <a:t>Repeatedly perform </a:t>
            </a:r>
            <a:r>
              <a:rPr lang="en-US" altLang="zh-CN" dirty="0">
                <a:solidFill>
                  <a:schemeClr val="accent2"/>
                </a:solidFill>
                <a:ea typeface="宋体" panose="02010600030101010101" pitchFamily="2" charset="-122"/>
              </a:rPr>
              <a:t>push</a:t>
            </a:r>
          </a:p>
          <a:p>
            <a:r>
              <a:rPr lang="en-US" altLang="zh-CN" dirty="0">
                <a:ea typeface="宋体" panose="02010600030101010101" pitchFamily="2" charset="-122"/>
              </a:rPr>
              <a:t>Complexity</a:t>
            </a:r>
          </a:p>
          <a:p>
            <a:pPr lvl="1"/>
            <a:r>
              <a:rPr lang="en-US" altLang="en-US" b="1"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 </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zh-CN" dirty="0">
              <a:ea typeface="宋体" panose="02010600030101010101" pitchFamily="2" charset="-122"/>
            </a:endParaRPr>
          </a:p>
        </p:txBody>
      </p:sp>
    </p:spTree>
    <p:extLst>
      <p:ext uri="{BB962C8B-B14F-4D97-AF65-F5344CB8AC3E}">
        <p14:creationId xmlns:p14="http://schemas.microsoft.com/office/powerpoint/2010/main" val="308428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83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83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8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13318</TotalTime>
  <Words>5212</Words>
  <Application>Microsoft Office PowerPoint</Application>
  <PresentationFormat>On-screen Show (4:3)</PresentationFormat>
  <Paragraphs>938</Paragraphs>
  <Slides>137</Slides>
  <Notes>124</Notes>
  <HiddenSlides>51</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137</vt:i4>
      </vt:variant>
    </vt:vector>
  </HeadingPairs>
  <TitlesOfParts>
    <vt:vector size="148" baseType="lpstr">
      <vt:lpstr>宋体</vt:lpstr>
      <vt:lpstr>Arial</vt:lpstr>
      <vt:lpstr>Calibri</vt:lpstr>
      <vt:lpstr>Consolas</vt:lpstr>
      <vt:lpstr>Courier New</vt:lpstr>
      <vt:lpstr>Symbol</vt:lpstr>
      <vt:lpstr>Tahoma</vt:lpstr>
      <vt:lpstr>Times New Roman</vt:lpstr>
      <vt:lpstr>Custom Design</vt:lpstr>
      <vt:lpstr>1_Custom Design</vt:lpstr>
      <vt:lpstr>Equation</vt:lpstr>
      <vt:lpstr>CS101 Data Structure</vt:lpstr>
      <vt:lpstr>Outline</vt:lpstr>
      <vt:lpstr>Outline</vt:lpstr>
      <vt:lpstr>Background</vt:lpstr>
      <vt:lpstr>Definition</vt:lpstr>
      <vt:lpstr>Operations</vt:lpstr>
      <vt:lpstr>Lexicographical Priority</vt:lpstr>
      <vt:lpstr>Application</vt:lpstr>
      <vt:lpstr>Application</vt:lpstr>
      <vt:lpstr>Application</vt:lpstr>
      <vt:lpstr>Implementations</vt:lpstr>
      <vt:lpstr>Multiple Queues</vt:lpstr>
      <vt:lpstr>Multiple Queues</vt:lpstr>
      <vt:lpstr>Multiple Queues</vt:lpstr>
      <vt:lpstr>Multiple Queues</vt:lpstr>
      <vt:lpstr>AVL Trees</vt:lpstr>
      <vt:lpstr>Heaps</vt:lpstr>
      <vt:lpstr>Summary</vt:lpstr>
      <vt:lpstr>References</vt:lpstr>
      <vt:lpstr>Outline</vt:lpstr>
      <vt:lpstr>Outline</vt:lpstr>
      <vt:lpstr>Definition</vt:lpstr>
      <vt:lpstr>Example</vt:lpstr>
      <vt:lpstr>Example</vt:lpstr>
      <vt:lpstr>Operations</vt:lpstr>
      <vt:lpstr>Example</vt:lpstr>
      <vt:lpstr>Pop</vt:lpstr>
      <vt:lpstr>Pop</vt:lpstr>
      <vt:lpstr>Pop</vt:lpstr>
      <vt:lpstr>Pop</vt:lpstr>
      <vt:lpstr>Pop</vt:lpstr>
      <vt:lpstr>Pop</vt:lpstr>
      <vt:lpstr>Pop</vt:lpstr>
      <vt:lpstr>Pop</vt:lpstr>
      <vt:lpstr>Push</vt:lpstr>
      <vt:lpstr>Push</vt:lpstr>
      <vt:lpstr>Push</vt:lpstr>
      <vt:lpstr>Push</vt:lpstr>
      <vt:lpstr>Push</vt:lpstr>
      <vt:lpstr>Push</vt:lpstr>
      <vt:lpstr>Push</vt:lpstr>
      <vt:lpstr>Implementations</vt:lpstr>
      <vt:lpstr>Time Complexity</vt:lpstr>
      <vt:lpstr>Balance</vt:lpstr>
      <vt:lpstr>Complete Trees</vt:lpstr>
      <vt:lpstr>Complete Trees</vt:lpstr>
      <vt:lpstr>Complete Trees:  Push</vt:lpstr>
      <vt:lpstr>Complete Trees:  Push</vt:lpstr>
      <vt:lpstr>Complete Trees:  Push</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  Push</vt:lpstr>
      <vt:lpstr>Array Implementation:  Push</vt:lpstr>
      <vt:lpstr>Array Implementation:  Push</vt:lpstr>
      <vt:lpstr>Array Implementation:  Push</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Run-time Analysis</vt:lpstr>
      <vt:lpstr>Run-time Analysis</vt:lpstr>
      <vt:lpstr>Run-time Analysis</vt:lpstr>
      <vt:lpstr>Run-time Analysis</vt:lpstr>
      <vt:lpstr>Run-time Analysis</vt:lpstr>
      <vt:lpstr>Run-time Analysis</vt:lpstr>
      <vt:lpstr>Run-time Analysis</vt:lpstr>
      <vt:lpstr>Build Heap</vt:lpstr>
      <vt:lpstr>Floyd’s Method</vt:lpstr>
      <vt:lpstr>PowerPoint Presentation</vt:lpstr>
      <vt:lpstr>Finally… </vt:lpstr>
      <vt:lpstr>Complexity of Build Heap</vt:lpstr>
      <vt:lpstr>Binary Max Heaps</vt:lpstr>
      <vt:lpstr>Outline</vt:lpstr>
      <vt:lpstr>Heapsort</vt:lpstr>
      <vt:lpstr>In-place Implementation</vt:lpstr>
      <vt:lpstr>In-place Implementation</vt:lpstr>
      <vt:lpstr>In-place Implementation</vt:lpstr>
      <vt:lpstr>In-place Implementation</vt:lpstr>
      <vt:lpstr>Example Heap Sort</vt:lpstr>
      <vt:lpstr>Example Heap Sort</vt:lpstr>
      <vt:lpstr>Example Heap Sort</vt:lpstr>
      <vt:lpstr>Example Heap Sort</vt:lpstr>
      <vt:lpstr>Example Heap Sort</vt:lpstr>
      <vt:lpstr>Example Heap Sort</vt:lpstr>
      <vt:lpstr>Heap Sort Example</vt:lpstr>
      <vt:lpstr>Heap Sort Example</vt:lpstr>
      <vt:lpstr>Heap Sort Example</vt:lpstr>
      <vt:lpstr>Heap Sort Example</vt:lpstr>
      <vt:lpstr>Heap Sort Example</vt:lpstr>
      <vt:lpstr>Heap Sort Example</vt:lpstr>
      <vt:lpstr>Heap Sort Example</vt:lpstr>
      <vt:lpstr>Example</vt:lpstr>
      <vt:lpstr>Priority Queues</vt:lpstr>
      <vt:lpstr>Priority Queues</vt:lpstr>
      <vt:lpstr>Lexicographical Ordering</vt:lpstr>
      <vt:lpstr>Priority Queues</vt:lpstr>
      <vt:lpstr>Priority Queues</vt:lpstr>
      <vt:lpstr>Priority Queues</vt:lpstr>
      <vt:lpstr>Priority Queues</vt:lpstr>
      <vt:lpstr>Priority Queues</vt:lpstr>
      <vt:lpstr>Priority Queues</vt:lpstr>
      <vt:lpstr>Summary</vt:lpstr>
      <vt:lpstr>Summary</vt:lpstr>
      <vt:lpstr>References</vt:lpstr>
      <vt:lpstr>Usage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Zhice YANG</cp:lastModifiedBy>
  <cp:revision>210</cp:revision>
  <dcterms:created xsi:type="dcterms:W3CDTF">2009-09-11T23:00:44Z</dcterms:created>
  <dcterms:modified xsi:type="dcterms:W3CDTF">2020-10-20T15:18:47Z</dcterms:modified>
</cp:coreProperties>
</file>